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6858000" cy="9144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12" autoAdjust="0"/>
  </p:normalViewPr>
  <p:slideViewPr>
    <p:cSldViewPr>
      <p:cViewPr>
        <p:scale>
          <a:sx n="95" d="100"/>
          <a:sy n="95" d="100"/>
        </p:scale>
        <p:origin x="1699" y="-2390"/>
      </p:cViewPr>
      <p:guideLst>
        <p:guide orient="horz" pos="2880"/>
        <p:guide pos="216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A34332-D44C-4BAC-A005-095ABD940321}" type="datetimeFigureOut">
              <a:rPr lang="fr-FR" smtClean="0"/>
              <a:pPr/>
              <a:t>26/04/2026</a:t>
            </a:fld>
            <a:endParaRPr lang="fr-FR"/>
          </a:p>
        </p:txBody>
      </p:sp>
      <p:sp>
        <p:nvSpPr>
          <p:cNvPr id="4" name="Espace réservé de l'image des diapositives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1D6A49-5BBD-49FA-A16A-E0C4D062744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385762" y="713320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285750" y="6471216"/>
            <a:ext cx="6343650" cy="1629833"/>
          </a:xfrm>
        </p:spPr>
        <p:txBody>
          <a:bodyPr anchor="t"/>
          <a:lstStyle/>
          <a:p>
            <a:r>
              <a:rPr kumimoji="0" lang="fr-FR"/>
              <a:t>Cliquez pour modifier le style du titre</a:t>
            </a:r>
            <a:endParaRPr kumimoji="0" lang="en-US"/>
          </a:p>
        </p:txBody>
      </p:sp>
      <p:sp>
        <p:nvSpPr>
          <p:cNvPr id="9" name="Sous-titre 8"/>
          <p:cNvSpPr>
            <a:spLocks noGrp="1"/>
          </p:cNvSpPr>
          <p:nvPr>
            <p:ph type="subTitle" idx="1"/>
          </p:nvPr>
        </p:nvSpPr>
        <p:spPr>
          <a:xfrm>
            <a:off x="285750" y="5181600"/>
            <a:ext cx="6343650" cy="12192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7CF07C86-86BD-41F8-97B4-303314641C73}" type="datetime1">
              <a:rPr lang="fr-FR" smtClean="0"/>
              <a:pPr/>
              <a:t>26/04/2026</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6172200" y="8631936"/>
            <a:ext cx="569214" cy="329184"/>
          </a:xfrm>
        </p:spPr>
        <p:txBody>
          <a:bodyPr/>
          <a:lstStyle/>
          <a:p>
            <a:fld id="{FE85C7CB-7240-4D57-9C6D-8B2F6702B3B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6A44411-F7B5-4FB3-B63D-F5F343642D9C}" type="datetime1">
              <a:rPr lang="fr-FR" smtClean="0"/>
              <a:pPr/>
              <a:t>26/04/2026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85C7CB-7240-4D57-9C6D-8B2F6702B3B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5143500" y="732369"/>
            <a:ext cx="1371600" cy="780203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342900" y="732369"/>
            <a:ext cx="4686300" cy="780203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AAA1790-D3AD-40E3-A725-8AA7AEB21A52}" type="datetime1">
              <a:rPr lang="fr-FR" smtClean="0"/>
              <a:pPr/>
              <a:t>26/04/2026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85C7CB-7240-4D57-9C6D-8B2F6702B3B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E399790C-D693-4F25-85EC-CEF79CD13741}" type="datetime1">
              <a:rPr lang="fr-FR" smtClean="0"/>
              <a:pPr/>
              <a:t>26/04/2026</a:t>
            </a:fld>
            <a:endParaRPr lang="fr-FR"/>
          </a:p>
        </p:txBody>
      </p:sp>
      <p:sp>
        <p:nvSpPr>
          <p:cNvPr id="19" name="Espace réservé du pied de page 18"/>
          <p:cNvSpPr>
            <a:spLocks noGrp="1"/>
          </p:cNvSpPr>
          <p:nvPr>
            <p:ph type="ftr" sz="quarter" idx="11"/>
          </p:nvPr>
        </p:nvSpPr>
        <p:spPr>
          <a:xfrm>
            <a:off x="2686050" y="101601"/>
            <a:ext cx="2171700" cy="385233"/>
          </a:xfrm>
        </p:spPr>
        <p:txBody>
          <a:bodyPr/>
          <a:lstStyle/>
          <a:p>
            <a:endParaRPr lang="fr-FR"/>
          </a:p>
        </p:txBody>
      </p:sp>
      <p:sp>
        <p:nvSpPr>
          <p:cNvPr id="16" name="Espace réservé du numéro de diapositive 15"/>
          <p:cNvSpPr>
            <a:spLocks noGrp="1"/>
          </p:cNvSpPr>
          <p:nvPr>
            <p:ph type="sldNum" sz="quarter" idx="12"/>
          </p:nvPr>
        </p:nvSpPr>
        <p:spPr>
          <a:xfrm>
            <a:off x="6172200" y="8631936"/>
            <a:ext cx="569214" cy="329184"/>
          </a:xfrm>
        </p:spPr>
        <p:txBody>
          <a:bodyPr/>
          <a:lstStyle/>
          <a:p>
            <a:fld id="{FE85C7CB-7240-4D57-9C6D-8B2F6702B3B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385762" y="459320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285750" y="2235200"/>
            <a:ext cx="6343650" cy="16256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9" name="Espace réservé de la date 18"/>
          <p:cNvSpPr>
            <a:spLocks noGrp="1"/>
          </p:cNvSpPr>
          <p:nvPr>
            <p:ph type="dt" sz="half" idx="10"/>
          </p:nvPr>
        </p:nvSpPr>
        <p:spPr/>
        <p:txBody>
          <a:bodyPr/>
          <a:lstStyle/>
          <a:p>
            <a:fld id="{485C80BB-E503-4FAA-A7C2-51A0AC95AE37}" type="datetime1">
              <a:rPr lang="fr-FR" smtClean="0"/>
              <a:pPr/>
              <a:t>26/04/2026</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FE85C7CB-7240-4D57-9C6D-8B2F6702B3BC}" type="slidenum">
              <a:rPr lang="fr-FR" smtClean="0"/>
              <a:pPr/>
              <a:t>‹n°›</a:t>
            </a:fld>
            <a:endParaRPr lang="fr-FR"/>
          </a:p>
        </p:txBody>
      </p:sp>
      <p:sp>
        <p:nvSpPr>
          <p:cNvPr id="8" name="Titre 7"/>
          <p:cNvSpPr>
            <a:spLocks noGrp="1"/>
          </p:cNvSpPr>
          <p:nvPr>
            <p:ph type="title"/>
          </p:nvPr>
        </p:nvSpPr>
        <p:spPr>
          <a:xfrm>
            <a:off x="135356" y="3929447"/>
            <a:ext cx="6515100" cy="1579767"/>
          </a:xfrm>
        </p:spPr>
        <p:txBody>
          <a:bodyPr rtlCol="0" anchor="t"/>
          <a:lstStyle>
            <a:lvl1pPr algn="r">
              <a:defRPr/>
            </a:lvl1pPr>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226314" y="609600"/>
            <a:ext cx="6515100" cy="1121664"/>
          </a:xfrm>
        </p:spPr>
        <p:txBody>
          <a:bodyPr/>
          <a:lstStyle/>
          <a:p>
            <a:r>
              <a:rPr kumimoji="0" lang="fr-FR"/>
              <a:t>Cliquez pour modifier le style du titre</a:t>
            </a:r>
            <a:endParaRPr kumimoji="0" lang="en-US"/>
          </a:p>
        </p:txBody>
      </p:sp>
      <p:sp>
        <p:nvSpPr>
          <p:cNvPr id="14" name="Espace réservé du contenu 13"/>
          <p:cNvSpPr>
            <a:spLocks noGrp="1"/>
          </p:cNvSpPr>
          <p:nvPr>
            <p:ph sz="half" idx="1"/>
          </p:nvPr>
        </p:nvSpPr>
        <p:spPr>
          <a:xfrm>
            <a:off x="228600" y="2133600"/>
            <a:ext cx="3143250" cy="62992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3486150" y="2133600"/>
            <a:ext cx="3257550" cy="62992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0"/>
          </p:nvPr>
        </p:nvSpPr>
        <p:spPr/>
        <p:txBody>
          <a:bodyPr/>
          <a:lstStyle/>
          <a:p>
            <a:fld id="{C2A431D9-A033-4EE8-B598-1D4435063568}" type="datetime1">
              <a:rPr lang="fr-FR" smtClean="0"/>
              <a:pPr/>
              <a:t>26/04/2026</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FE85C7CB-7240-4D57-9C6D-8B2F6702B3B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228600" y="7213600"/>
            <a:ext cx="6457950" cy="1176867"/>
          </a:xfrm>
        </p:spPr>
        <p:txBody>
          <a:bodyPr anchor="ctr"/>
          <a:lstStyle>
            <a:lvl1pPr>
              <a:defRPr/>
            </a:lvl1p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211083" y="889000"/>
            <a:ext cx="3217917" cy="85301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25" name="Espace réservé du texte 24"/>
          <p:cNvSpPr>
            <a:spLocks noGrp="1"/>
          </p:cNvSpPr>
          <p:nvPr>
            <p:ph type="body" sz="half" idx="3"/>
          </p:nvPr>
        </p:nvSpPr>
        <p:spPr>
          <a:xfrm>
            <a:off x="3483769" y="889000"/>
            <a:ext cx="3219181" cy="853016"/>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contenu 3"/>
          <p:cNvSpPr>
            <a:spLocks noGrp="1"/>
          </p:cNvSpPr>
          <p:nvPr>
            <p:ph sz="quarter" idx="2"/>
          </p:nvPr>
        </p:nvSpPr>
        <p:spPr>
          <a:xfrm>
            <a:off x="211083" y="1754717"/>
            <a:ext cx="3217917"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8" name="Espace réservé du contenu 27"/>
          <p:cNvSpPr>
            <a:spLocks noGrp="1"/>
          </p:cNvSpPr>
          <p:nvPr>
            <p:ph sz="quarter" idx="4"/>
          </p:nvPr>
        </p:nvSpPr>
        <p:spPr>
          <a:xfrm>
            <a:off x="3486548" y="1754717"/>
            <a:ext cx="3216402"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space réservé de la date 9"/>
          <p:cNvSpPr>
            <a:spLocks noGrp="1"/>
          </p:cNvSpPr>
          <p:nvPr>
            <p:ph type="dt" sz="half" idx="10"/>
          </p:nvPr>
        </p:nvSpPr>
        <p:spPr/>
        <p:txBody>
          <a:bodyPr/>
          <a:lstStyle/>
          <a:p>
            <a:fld id="{A4267DDD-7E24-4082-8724-954FF5A2C04C}" type="datetime1">
              <a:rPr lang="fr-FR" smtClean="0"/>
              <a:pPr/>
              <a:t>26/04/2026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6172200" y="8636000"/>
            <a:ext cx="571500" cy="329184"/>
          </a:xfrm>
        </p:spPr>
        <p:txBody>
          <a:bodyPr/>
          <a:lstStyle/>
          <a:p>
            <a:fld id="{FE85C7CB-7240-4D57-9C6D-8B2F6702B3BC}" type="slidenum">
              <a:rPr lang="fr-FR" smtClean="0"/>
              <a:pPr/>
              <a:t>‹n°›</a:t>
            </a:fld>
            <a:endParaRPr lang="fr-FR"/>
          </a:p>
        </p:txBody>
      </p:sp>
      <p:sp>
        <p:nvSpPr>
          <p:cNvPr id="11" name="Connecteur droit 10"/>
          <p:cNvSpPr>
            <a:spLocks noChangeShapeType="1"/>
          </p:cNvSpPr>
          <p:nvPr/>
        </p:nvSpPr>
        <p:spPr bwMode="auto">
          <a:xfrm>
            <a:off x="385762" y="8026401"/>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226314" y="609600"/>
            <a:ext cx="6515100" cy="1121664"/>
          </a:xfrm>
        </p:spPr>
        <p:txBody>
          <a:bodyPr/>
          <a:lstStyle/>
          <a:p>
            <a:r>
              <a:rPr kumimoji="0" lang="fr-FR"/>
              <a:t>Cliquez pour modifier le style du titre</a:t>
            </a:r>
            <a:endParaRPr kumimoji="0" lang="en-US"/>
          </a:p>
        </p:txBody>
      </p:sp>
      <p:sp>
        <p:nvSpPr>
          <p:cNvPr id="12" name="Espace réservé de la date 11"/>
          <p:cNvSpPr>
            <a:spLocks noGrp="1"/>
          </p:cNvSpPr>
          <p:nvPr>
            <p:ph type="dt" sz="half" idx="10"/>
          </p:nvPr>
        </p:nvSpPr>
        <p:spPr/>
        <p:txBody>
          <a:bodyPr/>
          <a:lstStyle/>
          <a:p>
            <a:fld id="{A19016E8-0832-485F-A15B-D691ACAEEAA6}" type="datetime1">
              <a:rPr lang="fr-FR" smtClean="0"/>
              <a:pPr/>
              <a:t>26/04/2026</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85C7CB-7240-4D57-9C6D-8B2F6702B3B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6162783C-BE5B-4A92-9FEA-77C86EFD9DF7}" type="datetime1">
              <a:rPr lang="fr-FR" smtClean="0"/>
              <a:pPr/>
              <a:t>26/04/2026</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85C7CB-7240-4D57-9C6D-8B2F6702B3B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385762" y="7798823"/>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342900" y="7315200"/>
            <a:ext cx="6343650" cy="694267"/>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idx="2"/>
          </p:nvPr>
        </p:nvSpPr>
        <p:spPr>
          <a:xfrm>
            <a:off x="342900" y="812800"/>
            <a:ext cx="2256235" cy="64008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14" name="Espace réservé du contenu 13"/>
          <p:cNvSpPr>
            <a:spLocks noGrp="1"/>
          </p:cNvSpPr>
          <p:nvPr>
            <p:ph sz="half" idx="1"/>
          </p:nvPr>
        </p:nvSpPr>
        <p:spPr>
          <a:xfrm>
            <a:off x="2681287" y="812800"/>
            <a:ext cx="4005263" cy="64008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70BCAE78-B912-4BEC-9D23-AA7D6640F247}" type="datetime1">
              <a:rPr lang="fr-FR" smtClean="0"/>
              <a:pPr/>
              <a:t>26/04/2026</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85C7CB-7240-4D57-9C6D-8B2F6702B3B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2628900" y="822179"/>
            <a:ext cx="3771900" cy="48768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197054D3-5E4B-470B-8A57-0899ACC021A9}" type="datetime1">
              <a:rPr lang="fr-FR" smtClean="0"/>
              <a:pPr/>
              <a:t>26/04/2026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FE85C7CB-7240-4D57-9C6D-8B2F6702B3BC}" type="slidenum">
              <a:rPr lang="fr-FR" smtClean="0"/>
              <a:pPr/>
              <a:t>‹n°›</a:t>
            </a:fld>
            <a:endParaRPr lang="fr-FR"/>
          </a:p>
        </p:txBody>
      </p:sp>
      <p:sp>
        <p:nvSpPr>
          <p:cNvPr id="17" name="Titre 16"/>
          <p:cNvSpPr>
            <a:spLocks noGrp="1"/>
          </p:cNvSpPr>
          <p:nvPr>
            <p:ph type="title"/>
          </p:nvPr>
        </p:nvSpPr>
        <p:spPr>
          <a:xfrm>
            <a:off x="285750" y="6658347"/>
            <a:ext cx="4400550" cy="696384"/>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sz="half" idx="2"/>
          </p:nvPr>
        </p:nvSpPr>
        <p:spPr>
          <a:xfrm>
            <a:off x="285750" y="7377624"/>
            <a:ext cx="4400550" cy="1024467"/>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385762" y="1401198"/>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228600" y="2072217"/>
            <a:ext cx="6515100" cy="6034617"/>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1" name="Espace réservé de la date 10"/>
          <p:cNvSpPr>
            <a:spLocks noGrp="1"/>
          </p:cNvSpPr>
          <p:nvPr>
            <p:ph type="dt" sz="half" idx="2"/>
          </p:nvPr>
        </p:nvSpPr>
        <p:spPr>
          <a:xfrm>
            <a:off x="4857750" y="101601"/>
            <a:ext cx="1885950" cy="385233"/>
          </a:xfrm>
          <a:prstGeom prst="rect">
            <a:avLst/>
          </a:prstGeom>
        </p:spPr>
        <p:txBody>
          <a:bodyPr vert="horz"/>
          <a:lstStyle>
            <a:lvl1pPr algn="l" eaLnBrk="1" latinLnBrk="0" hangingPunct="1">
              <a:defRPr kumimoji="0" sz="1200">
                <a:solidFill>
                  <a:schemeClr val="accent1">
                    <a:shade val="75000"/>
                  </a:schemeClr>
                </a:solidFill>
              </a:defRPr>
            </a:lvl1pPr>
          </a:lstStyle>
          <a:p>
            <a:fld id="{2E522089-AC06-4516-8017-5823184AA6C9}" type="datetime1">
              <a:rPr lang="fr-FR" smtClean="0"/>
              <a:pPr/>
              <a:t>26/04/2026</a:t>
            </a:fld>
            <a:endParaRPr lang="fr-FR"/>
          </a:p>
        </p:txBody>
      </p:sp>
      <p:sp>
        <p:nvSpPr>
          <p:cNvPr id="28" name="Espace réservé du pied de page 27"/>
          <p:cNvSpPr>
            <a:spLocks noGrp="1"/>
          </p:cNvSpPr>
          <p:nvPr>
            <p:ph type="ftr" sz="quarter" idx="3"/>
          </p:nvPr>
        </p:nvSpPr>
        <p:spPr>
          <a:xfrm>
            <a:off x="2343150" y="101601"/>
            <a:ext cx="2514600" cy="385233"/>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6172200" y="8636001"/>
            <a:ext cx="571500" cy="325967"/>
          </a:xfrm>
          <a:prstGeom prst="rect">
            <a:avLst/>
          </a:prstGeom>
        </p:spPr>
        <p:txBody>
          <a:bodyPr vert="horz"/>
          <a:lstStyle>
            <a:lvl1pPr algn="r" eaLnBrk="1" latinLnBrk="0" hangingPunct="1">
              <a:defRPr kumimoji="0" sz="1200">
                <a:solidFill>
                  <a:schemeClr val="accent1">
                    <a:shade val="75000"/>
                  </a:schemeClr>
                </a:solidFill>
              </a:defRPr>
            </a:lvl1pPr>
          </a:lstStyle>
          <a:p>
            <a:fld id="{FE85C7CB-7240-4D57-9C6D-8B2F6702B3BC}" type="slidenum">
              <a:rPr lang="fr-FR" smtClean="0"/>
              <a:pPr/>
              <a:t>‹n°›</a:t>
            </a:fld>
            <a:endParaRPr lang="fr-FR"/>
          </a:p>
        </p:txBody>
      </p:sp>
      <p:sp>
        <p:nvSpPr>
          <p:cNvPr id="10" name="Espace réservé du titre 9"/>
          <p:cNvSpPr>
            <a:spLocks noGrp="1"/>
          </p:cNvSpPr>
          <p:nvPr>
            <p:ph type="title"/>
          </p:nvPr>
        </p:nvSpPr>
        <p:spPr>
          <a:xfrm>
            <a:off x="228600" y="609600"/>
            <a:ext cx="6515100" cy="1117600"/>
          </a:xfrm>
          <a:prstGeom prst="rect">
            <a:avLst/>
          </a:prstGeom>
        </p:spPr>
        <p:txBody>
          <a:bodyPr vert="horz" anchor="ctr">
            <a:normAutofit/>
          </a:bodyPr>
          <a:lstStyle/>
          <a:p>
            <a:r>
              <a:rPr kumimoji="0" lang="fr-FR"/>
              <a:t>Cliquez pour modifier le style du titre</a:t>
            </a:r>
            <a:endParaRPr kumimoji="0" lang="en-US"/>
          </a:p>
        </p:txBody>
      </p:sp>
      <p:sp>
        <p:nvSpPr>
          <p:cNvPr id="9" name="Connecteur droit 8"/>
          <p:cNvSpPr>
            <a:spLocks noChangeShapeType="1"/>
          </p:cNvSpPr>
          <p:nvPr/>
        </p:nvSpPr>
        <p:spPr bwMode="auto">
          <a:xfrm>
            <a:off x="385762" y="1401198"/>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385762" y="1410649"/>
            <a:ext cx="6472238"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14282"/>
            <a:ext cx="6857999" cy="8715388"/>
            <a:chOff x="321" y="411"/>
            <a:chExt cx="11600" cy="15527"/>
          </a:xfrm>
        </p:grpSpPr>
        <p:sp>
          <p:nvSpPr>
            <p:cNvPr id="1027" name="Rectangle 3"/>
            <p:cNvSpPr>
              <a:spLocks noChangeArrowheads="1"/>
            </p:cNvSpPr>
            <p:nvPr/>
          </p:nvSpPr>
          <p:spPr bwMode="auto">
            <a:xfrm>
              <a:off x="321" y="411"/>
              <a:ext cx="11600" cy="150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28" name="Rectangle 4"/>
            <p:cNvSpPr>
              <a:spLocks noChangeArrowheads="1"/>
            </p:cNvSpPr>
            <p:nvPr/>
          </p:nvSpPr>
          <p:spPr bwMode="auto">
            <a:xfrm>
              <a:off x="354" y="444"/>
              <a:ext cx="11527" cy="1790"/>
            </a:xfrm>
            <a:prstGeom prst="rect">
              <a:avLst/>
            </a:prstGeom>
            <a:solidFill>
              <a:srgbClr val="538135"/>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Université Saad </a:t>
              </a:r>
              <a:r>
                <a:rPr lang="fr-FR" sz="2200" dirty="0">
                  <a:solidFill>
                    <a:srgbClr val="FFFFFF"/>
                  </a:solidFill>
                  <a:latin typeface="Calibri" pitchFamily="34" charset="0"/>
                  <a:cs typeface="Arial" pitchFamily="34" charset="0"/>
                </a:rPr>
                <a:t>D</a:t>
              </a:r>
              <a:r>
                <a:rPr kumimoji="0" lang="fr-FR" sz="2200" b="0" i="0" u="none" strike="noStrike" cap="none" normalizeH="0" baseline="0" dirty="0">
                  <a:ln>
                    <a:noFill/>
                  </a:ln>
                  <a:solidFill>
                    <a:srgbClr val="FFFFFF"/>
                  </a:solidFill>
                  <a:effectLst/>
                  <a:latin typeface="Calibri" pitchFamily="34" charset="0"/>
                  <a:cs typeface="Arial" pitchFamily="34" charset="0"/>
                </a:rPr>
                <a:t>ahleb,blida1</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Faculté des </a:t>
              </a:r>
              <a:r>
                <a:rPr kumimoji="0" lang="fr-FR" sz="2200" b="1" i="0" u="none" strike="noStrike" cap="none" normalizeH="0" baseline="0" dirty="0">
                  <a:ln>
                    <a:noFill/>
                  </a:ln>
                  <a:solidFill>
                    <a:srgbClr val="FFFFFF"/>
                  </a:solidFill>
                  <a:effectLst/>
                  <a:latin typeface="Calibri" pitchFamily="34" charset="0"/>
                  <a:cs typeface="Arial" pitchFamily="34" charset="0"/>
                </a:rPr>
                <a:t>sciences</a:t>
              </a:r>
              <a:r>
                <a:rPr kumimoji="0" lang="fr-FR" sz="2200" b="0" i="0" u="none" strike="noStrike" cap="none" normalizeH="0" baseline="0" dirty="0">
                  <a:ln>
                    <a:noFill/>
                  </a:ln>
                  <a:solidFill>
                    <a:srgbClr val="FFFFFF"/>
                  </a:solidFill>
                  <a:effectLst/>
                  <a:latin typeface="Calibri" pitchFamily="34" charset="0"/>
                  <a:cs typeface="Arial" pitchFamily="34" charset="0"/>
                </a:rPr>
                <a:t>  de la nature et de la vie</a:t>
              </a:r>
            </a:p>
            <a:p>
              <a:pPr marL="0" marR="0" lvl="0" indent="0" algn="ctr" defTabSz="914400" rtl="0" eaLnBrk="1" fontAlgn="base" latinLnBrk="0" hangingPunct="1">
                <a:lnSpc>
                  <a:spcPct val="100000"/>
                </a:lnSpc>
                <a:spcBef>
                  <a:spcPct val="0"/>
                </a:spcBef>
                <a:spcAft>
                  <a:spcPct val="0"/>
                </a:spcAft>
                <a:buClrTx/>
                <a:buSzTx/>
                <a:buFontTx/>
                <a:buNone/>
                <a:tabLst/>
              </a:pPr>
              <a:r>
                <a:rPr lang="fr-FR" sz="2200" dirty="0">
                  <a:solidFill>
                    <a:srgbClr val="FFFFFF"/>
                  </a:solidFill>
                  <a:latin typeface="Calibri" pitchFamily="34" charset="0"/>
                  <a:cs typeface="Arial" pitchFamily="34" charset="0"/>
                </a:rPr>
                <a:t>Dé</a:t>
              </a:r>
              <a:r>
                <a:rPr kumimoji="0" lang="fr-FR" sz="2200" b="0" i="0" u="none" strike="noStrike" cap="none" normalizeH="0" baseline="0" dirty="0">
                  <a:ln>
                    <a:noFill/>
                  </a:ln>
                  <a:solidFill>
                    <a:srgbClr val="FFFFFF"/>
                  </a:solidFill>
                  <a:effectLst/>
                  <a:latin typeface="Calibri" pitchFamily="34" charset="0"/>
                  <a:cs typeface="Arial" pitchFamily="34" charset="0"/>
                </a:rPr>
                <a:t>partement des sciences alimentaires</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354"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0" name="Rectangle 6"/>
            <p:cNvSpPr>
              <a:spLocks noChangeArrowheads="1"/>
            </p:cNvSpPr>
            <p:nvPr/>
          </p:nvSpPr>
          <p:spPr bwMode="auto">
            <a:xfrm>
              <a:off x="3245"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1" name="Rectangle 7"/>
            <p:cNvSpPr>
              <a:spLocks noChangeArrowheads="1"/>
            </p:cNvSpPr>
            <p:nvPr/>
          </p:nvSpPr>
          <p:spPr bwMode="auto">
            <a:xfrm>
              <a:off x="6137"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2" name="Rectangle 8"/>
            <p:cNvSpPr>
              <a:spLocks noChangeArrowheads="1"/>
            </p:cNvSpPr>
            <p:nvPr/>
          </p:nvSpPr>
          <p:spPr bwMode="auto">
            <a:xfrm>
              <a:off x="9028" y="9607"/>
              <a:ext cx="2860" cy="1073"/>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1033" name="Rectangle 9"/>
            <p:cNvSpPr>
              <a:spLocks noChangeArrowheads="1"/>
            </p:cNvSpPr>
            <p:nvPr/>
          </p:nvSpPr>
          <p:spPr bwMode="auto">
            <a:xfrm>
              <a:off x="354" y="2263"/>
              <a:ext cx="8643" cy="7316"/>
            </a:xfrm>
            <a:prstGeom prst="rect">
              <a:avLst/>
            </a:prstGeom>
            <a:solidFill>
              <a:schemeClr val="accent6">
                <a:lumMod val="20000"/>
                <a:lumOff val="80000"/>
              </a:schemeClr>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a:ln>
                    <a:noFill/>
                  </a:ln>
                  <a:solidFill>
                    <a:srgbClr val="622423"/>
                  </a:solidFill>
                  <a:effectLst/>
                  <a:latin typeface="Cambria" pitchFamily="18" charset="0"/>
                  <a:cs typeface="Arial" pitchFamily="34" charset="0"/>
                </a:rPr>
                <a:t>MASTER AGROALIMENTAIRE ET CONTROLE DE QUALITE</a:t>
              </a:r>
              <a:endParaRPr kumimoji="0" lang="fr-FR" sz="3600" b="0" i="0" u="none" strike="noStrike" cap="none" normalizeH="0" baseline="0" dirty="0">
                <a:ln>
                  <a:noFill/>
                </a:ln>
                <a:solidFill>
                  <a:srgbClr val="622423"/>
                </a:solidFill>
                <a:effectLst/>
                <a:latin typeface="Times New Roman" pitchFamily="18" charset="0"/>
                <a:cs typeface="Arial" pitchFamily="34" charset="0"/>
              </a:endParaRPr>
            </a:p>
            <a:p>
              <a:pPr marL="457200" marR="0" lvl="1" indent="0" algn="l" defTabSz="914400" rtl="0" eaLnBrk="1" fontAlgn="base" latinLnBrk="0" hangingPunct="1">
                <a:lnSpc>
                  <a:spcPct val="100000"/>
                </a:lnSpc>
                <a:spcBef>
                  <a:spcPct val="0"/>
                </a:spcBef>
                <a:spcAft>
                  <a:spcPts val="800"/>
                </a:spcAft>
                <a:buClr>
                  <a:srgbClr val="FFFFFF"/>
                </a:buClr>
                <a:buSzTx/>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9028" y="2263"/>
              <a:ext cx="2859" cy="7316"/>
            </a:xfrm>
            <a:prstGeom prst="rect">
              <a:avLst/>
            </a:prstGeom>
            <a:solidFill>
              <a:srgbClr val="D9E2F3"/>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5" name="Rectangle 11"/>
            <p:cNvSpPr>
              <a:spLocks noChangeArrowheads="1"/>
            </p:cNvSpPr>
            <p:nvPr/>
          </p:nvSpPr>
          <p:spPr bwMode="auto">
            <a:xfrm>
              <a:off x="354" y="10710"/>
              <a:ext cx="8643" cy="4337"/>
            </a:xfrm>
            <a:prstGeom prst="rect">
              <a:avLst/>
            </a:prstGeom>
            <a:solidFill>
              <a:srgbClr val="ED7D3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6" name="Rectangle 12"/>
            <p:cNvSpPr>
              <a:spLocks noChangeArrowheads="1"/>
            </p:cNvSpPr>
            <p:nvPr/>
          </p:nvSpPr>
          <p:spPr bwMode="auto">
            <a:xfrm>
              <a:off x="9028" y="10710"/>
              <a:ext cx="2859" cy="4337"/>
            </a:xfrm>
            <a:prstGeom prst="rect">
              <a:avLst/>
            </a:prstGeom>
            <a:solidFill>
              <a:schemeClr val="accent6">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37" name="Rectangle 13"/>
            <p:cNvSpPr>
              <a:spLocks noChangeArrowheads="1"/>
            </p:cNvSpPr>
            <p:nvPr/>
          </p:nvSpPr>
          <p:spPr bwMode="auto">
            <a:xfrm>
              <a:off x="354" y="15047"/>
              <a:ext cx="11527" cy="891"/>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lvl="0" algn="ctr" fontAlgn="base">
                <a:spcBef>
                  <a:spcPct val="0"/>
                </a:spcBef>
                <a:spcAft>
                  <a:spcPct val="0"/>
                </a:spcAft>
              </a:pPr>
              <a:r>
                <a:rPr lang="fr-FR" sz="1200" dirty="0"/>
                <a:t>Email. contact@univ-blida.dz ; Emplacement. </a:t>
              </a:r>
              <a:r>
                <a:rPr lang="fr-FR" sz="1200" i="1" dirty="0"/>
                <a:t>BP 270 Route </a:t>
              </a:r>
              <a:r>
                <a:rPr lang="fr-FR" sz="1200" i="1" dirty="0" err="1"/>
                <a:t>Soumâa</a:t>
              </a:r>
              <a:r>
                <a:rPr lang="fr-FR" sz="1200" i="1" dirty="0"/>
                <a:t> -BLIDA-, Algérie</a:t>
              </a:r>
              <a:r>
                <a:rPr lang="fr-FR" sz="1200" dirty="0"/>
                <a:t> </a:t>
              </a:r>
              <a:r>
                <a:rPr lang="fr-FR" sz="1200" b="1" dirty="0">
                  <a:solidFill>
                    <a:schemeClr val="bg1"/>
                  </a:solidFill>
                </a:rPr>
                <a:t>;</a:t>
              </a:r>
              <a:endParaRPr kumimoji="0" lang="fr-FR" sz="1200" b="1" i="0" u="none" strike="noStrike" cap="none" normalizeH="0" baseline="0" dirty="0">
                <a:ln>
                  <a:noFill/>
                </a:ln>
                <a:solidFill>
                  <a:schemeClr val="bg1"/>
                </a:solidFill>
                <a:effectLst/>
                <a:latin typeface="Arial" pitchFamily="34" charset="0"/>
                <a:cs typeface="Arial" pitchFamily="34" charset="0"/>
              </a:endParaRPr>
            </a:p>
          </p:txBody>
        </p:sp>
      </p:grpSp>
      <p:sp>
        <p:nvSpPr>
          <p:cNvPr id="16" name="ZoneTexte 15"/>
          <p:cNvSpPr txBox="1"/>
          <p:nvPr/>
        </p:nvSpPr>
        <p:spPr>
          <a:xfrm>
            <a:off x="571480" y="7358082"/>
            <a:ext cx="3857652" cy="523220"/>
          </a:xfrm>
          <a:prstGeom prst="rect">
            <a:avLst/>
          </a:prstGeom>
          <a:noFill/>
        </p:spPr>
        <p:txBody>
          <a:bodyPr wrap="square" rtlCol="0">
            <a:spAutoFit/>
          </a:bodyPr>
          <a:lstStyle/>
          <a:p>
            <a:pPr algn="just"/>
            <a:r>
              <a:rPr lang="fr-FR" sz="1400" dirty="0">
                <a:solidFill>
                  <a:schemeClr val="bg1"/>
                </a:solidFill>
              </a:rPr>
              <a:t>Développer des compétences en innovation dans le secteur agroalimentaire</a:t>
            </a:r>
          </a:p>
        </p:txBody>
      </p:sp>
      <p:sp>
        <p:nvSpPr>
          <p:cNvPr id="17" name="ZoneTexte 16"/>
          <p:cNvSpPr txBox="1"/>
          <p:nvPr/>
        </p:nvSpPr>
        <p:spPr>
          <a:xfrm>
            <a:off x="571480" y="6643702"/>
            <a:ext cx="4268421" cy="523220"/>
          </a:xfrm>
          <a:prstGeom prst="rect">
            <a:avLst/>
          </a:prstGeom>
          <a:noFill/>
        </p:spPr>
        <p:txBody>
          <a:bodyPr wrap="square" rtlCol="0">
            <a:spAutoFit/>
          </a:bodyPr>
          <a:lstStyle/>
          <a:p>
            <a:r>
              <a:rPr lang="fr-FR" sz="1400" dirty="0">
                <a:solidFill>
                  <a:schemeClr val="bg1"/>
                </a:solidFill>
              </a:rPr>
              <a:t>Mettre en place des processus de contrôle de qualité efficaces dans les industries agroalimentaires</a:t>
            </a:r>
          </a:p>
        </p:txBody>
      </p:sp>
      <p:pic>
        <p:nvPicPr>
          <p:cNvPr id="18" name="Image 17"/>
          <p:cNvPicPr/>
          <p:nvPr/>
        </p:nvPicPr>
        <p:blipFill>
          <a:blip r:embed="rId2"/>
          <a:srcRect/>
          <a:stretch>
            <a:fillRect/>
          </a:stretch>
        </p:blipFill>
        <p:spPr bwMode="auto">
          <a:xfrm>
            <a:off x="5143512" y="3714744"/>
            <a:ext cx="1714488" cy="2286016"/>
          </a:xfrm>
          <a:prstGeom prst="rect">
            <a:avLst/>
          </a:prstGeom>
          <a:noFill/>
          <a:ln w="9525">
            <a:noFill/>
            <a:miter lim="800000"/>
            <a:headEnd/>
            <a:tailEnd/>
          </a:ln>
        </p:spPr>
      </p:pic>
      <p:sp>
        <p:nvSpPr>
          <p:cNvPr id="19" name="Losange 18"/>
          <p:cNvSpPr/>
          <p:nvPr/>
        </p:nvSpPr>
        <p:spPr>
          <a:xfrm>
            <a:off x="535761" y="6143636"/>
            <a:ext cx="107157" cy="142875"/>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Losange 19"/>
          <p:cNvSpPr/>
          <p:nvPr/>
        </p:nvSpPr>
        <p:spPr>
          <a:xfrm>
            <a:off x="500042" y="6715140"/>
            <a:ext cx="107157" cy="142875"/>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Losange 20"/>
          <p:cNvSpPr/>
          <p:nvPr/>
        </p:nvSpPr>
        <p:spPr>
          <a:xfrm>
            <a:off x="500042" y="7429520"/>
            <a:ext cx="107157" cy="142875"/>
          </a:xfrm>
          <a:prstGeom prst="diamon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8" name="Picture 14"/>
          <p:cNvPicPr>
            <a:picLocks noChangeAspect="1" noChangeArrowheads="1"/>
          </p:cNvPicPr>
          <p:nvPr/>
        </p:nvPicPr>
        <p:blipFill>
          <a:blip r:embed="rId3"/>
          <a:srcRect/>
          <a:stretch>
            <a:fillRect/>
          </a:stretch>
        </p:blipFill>
        <p:spPr bwMode="auto">
          <a:xfrm>
            <a:off x="5143512" y="1357290"/>
            <a:ext cx="1714488" cy="2357454"/>
          </a:xfrm>
          <a:prstGeom prst="rect">
            <a:avLst/>
          </a:prstGeom>
          <a:noFill/>
          <a:ln w="9525">
            <a:noFill/>
            <a:miter lim="800000"/>
            <a:headEnd/>
            <a:tailEnd/>
          </a:ln>
          <a:effectLst/>
        </p:spPr>
      </p:pic>
      <p:sp>
        <p:nvSpPr>
          <p:cNvPr id="24" name="ZoneTexte 23"/>
          <p:cNvSpPr txBox="1"/>
          <p:nvPr/>
        </p:nvSpPr>
        <p:spPr>
          <a:xfrm>
            <a:off x="642918" y="6072198"/>
            <a:ext cx="4214842" cy="307777"/>
          </a:xfrm>
          <a:prstGeom prst="rect">
            <a:avLst/>
          </a:prstGeom>
          <a:noFill/>
        </p:spPr>
        <p:txBody>
          <a:bodyPr wrap="square" rtlCol="0">
            <a:spAutoFit/>
          </a:bodyPr>
          <a:lstStyle/>
          <a:p>
            <a:pPr marL="0" lvl="1"/>
            <a:r>
              <a:rPr kumimoji="0" lang="fr-FR" sz="1400" b="0" i="0" u="none" strike="noStrike" cap="none" normalizeH="0" baseline="0" dirty="0">
                <a:ln>
                  <a:noFill/>
                </a:ln>
                <a:solidFill>
                  <a:srgbClr val="FFFFFF"/>
                </a:solidFill>
                <a:effectLst/>
                <a:latin typeface="Times New Roman" pitchFamily="18" charset="0"/>
                <a:cs typeface="Arial" pitchFamily="34" charset="0"/>
              </a:rPr>
              <a:t>Maitrise de la qualité et la sécurité sanitaire des aliments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5A2AC-11E1-9601-42B8-AEB2EA0488B9}"/>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775EC90F-DF2F-2744-FC75-A402840B2F65}"/>
              </a:ext>
            </a:extLst>
          </p:cNvPr>
          <p:cNvSpPr>
            <a:spLocks noGrp="1"/>
          </p:cNvSpPr>
          <p:nvPr>
            <p:ph idx="1"/>
          </p:nvPr>
        </p:nvSpPr>
        <p:spPr/>
        <p:txBody>
          <a:bodyPr/>
          <a:lstStyle/>
          <a:p>
            <a:endParaRPr lang="fr-DZ"/>
          </a:p>
        </p:txBody>
      </p:sp>
      <p:grpSp>
        <p:nvGrpSpPr>
          <p:cNvPr id="4" name="Group 2">
            <a:extLst>
              <a:ext uri="{FF2B5EF4-FFF2-40B4-BE49-F238E27FC236}">
                <a16:creationId xmlns:a16="http://schemas.microsoft.com/office/drawing/2014/main" id="{4632F913-3114-5698-27B6-88034D51493A}"/>
              </a:ext>
            </a:extLst>
          </p:cNvPr>
          <p:cNvGrpSpPr>
            <a:grpSpLocks/>
          </p:cNvGrpSpPr>
          <p:nvPr/>
        </p:nvGrpSpPr>
        <p:grpSpPr bwMode="auto">
          <a:xfrm>
            <a:off x="0" y="214282"/>
            <a:ext cx="6857999" cy="8715388"/>
            <a:chOff x="321" y="411"/>
            <a:chExt cx="11600" cy="15527"/>
          </a:xfrm>
        </p:grpSpPr>
        <p:sp>
          <p:nvSpPr>
            <p:cNvPr id="5" name="Rectangle 3">
              <a:extLst>
                <a:ext uri="{FF2B5EF4-FFF2-40B4-BE49-F238E27FC236}">
                  <a16:creationId xmlns:a16="http://schemas.microsoft.com/office/drawing/2014/main" id="{A6EDA7DD-8C8E-6A19-2007-E4D61D94CA37}"/>
                </a:ext>
              </a:extLst>
            </p:cNvPr>
            <p:cNvSpPr>
              <a:spLocks noChangeArrowheads="1"/>
            </p:cNvSpPr>
            <p:nvPr/>
          </p:nvSpPr>
          <p:spPr bwMode="auto">
            <a:xfrm>
              <a:off x="321" y="411"/>
              <a:ext cx="11600" cy="150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 name="Rectangle 4">
              <a:extLst>
                <a:ext uri="{FF2B5EF4-FFF2-40B4-BE49-F238E27FC236}">
                  <a16:creationId xmlns:a16="http://schemas.microsoft.com/office/drawing/2014/main" id="{B9978D36-4B34-99E6-31C0-DD8BC9589468}"/>
                </a:ext>
              </a:extLst>
            </p:cNvPr>
            <p:cNvSpPr>
              <a:spLocks noChangeArrowheads="1"/>
            </p:cNvSpPr>
            <p:nvPr/>
          </p:nvSpPr>
          <p:spPr bwMode="auto">
            <a:xfrm>
              <a:off x="354" y="444"/>
              <a:ext cx="11527" cy="1790"/>
            </a:xfrm>
            <a:prstGeom prst="rect">
              <a:avLst/>
            </a:prstGeom>
            <a:solidFill>
              <a:srgbClr val="538135"/>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Université Saad </a:t>
              </a:r>
              <a:r>
                <a:rPr lang="fr-FR" sz="2200" dirty="0">
                  <a:solidFill>
                    <a:srgbClr val="FFFFFF"/>
                  </a:solidFill>
                  <a:latin typeface="Calibri" pitchFamily="34" charset="0"/>
                  <a:cs typeface="Arial" pitchFamily="34" charset="0"/>
                </a:rPr>
                <a:t>D</a:t>
              </a:r>
              <a:r>
                <a:rPr kumimoji="0" lang="fr-FR" sz="2200" b="0" i="0" u="none" strike="noStrike" cap="none" normalizeH="0" baseline="0" dirty="0">
                  <a:ln>
                    <a:noFill/>
                  </a:ln>
                  <a:solidFill>
                    <a:srgbClr val="FFFFFF"/>
                  </a:solidFill>
                  <a:effectLst/>
                  <a:latin typeface="Calibri" pitchFamily="34" charset="0"/>
                  <a:cs typeface="Arial" pitchFamily="34" charset="0"/>
                </a:rPr>
                <a:t>ahleb,blida1</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Faculté des </a:t>
              </a:r>
              <a:r>
                <a:rPr kumimoji="0" lang="fr-FR" sz="2200" b="1" i="0" u="none" strike="noStrike" cap="none" normalizeH="0" baseline="0" dirty="0">
                  <a:ln>
                    <a:noFill/>
                  </a:ln>
                  <a:solidFill>
                    <a:srgbClr val="FFFFFF"/>
                  </a:solidFill>
                  <a:effectLst/>
                  <a:latin typeface="Calibri" pitchFamily="34" charset="0"/>
                  <a:cs typeface="Arial" pitchFamily="34" charset="0"/>
                </a:rPr>
                <a:t>sciences</a:t>
              </a:r>
              <a:r>
                <a:rPr kumimoji="0" lang="fr-FR" sz="2200" b="0" i="0" u="none" strike="noStrike" cap="none" normalizeH="0" baseline="0" dirty="0">
                  <a:ln>
                    <a:noFill/>
                  </a:ln>
                  <a:solidFill>
                    <a:srgbClr val="FFFFFF"/>
                  </a:solidFill>
                  <a:effectLst/>
                  <a:latin typeface="Calibri" pitchFamily="34" charset="0"/>
                  <a:cs typeface="Arial" pitchFamily="34" charset="0"/>
                </a:rPr>
                <a:t>  de la nature et de la vie</a:t>
              </a:r>
            </a:p>
            <a:p>
              <a:pPr marL="0" marR="0" lvl="0" indent="0" algn="ctr" defTabSz="914400" rtl="0" eaLnBrk="1" fontAlgn="base" latinLnBrk="0" hangingPunct="1">
                <a:lnSpc>
                  <a:spcPct val="100000"/>
                </a:lnSpc>
                <a:spcBef>
                  <a:spcPct val="0"/>
                </a:spcBef>
                <a:spcAft>
                  <a:spcPct val="0"/>
                </a:spcAft>
                <a:buClrTx/>
                <a:buSzTx/>
                <a:buFontTx/>
                <a:buNone/>
                <a:tabLst/>
              </a:pPr>
              <a:r>
                <a:rPr lang="fr-FR" sz="2200" dirty="0">
                  <a:solidFill>
                    <a:srgbClr val="FFFFFF"/>
                  </a:solidFill>
                  <a:latin typeface="Calibri" pitchFamily="34" charset="0"/>
                  <a:cs typeface="Arial" pitchFamily="34" charset="0"/>
                </a:rPr>
                <a:t>Dé</a:t>
              </a:r>
              <a:r>
                <a:rPr kumimoji="0" lang="fr-FR" sz="2200" b="0" i="0" u="none" strike="noStrike" cap="none" normalizeH="0" baseline="0" dirty="0">
                  <a:ln>
                    <a:noFill/>
                  </a:ln>
                  <a:solidFill>
                    <a:srgbClr val="FFFFFF"/>
                  </a:solidFill>
                  <a:effectLst/>
                  <a:latin typeface="Calibri" pitchFamily="34" charset="0"/>
                  <a:cs typeface="Arial" pitchFamily="34" charset="0"/>
                </a:rPr>
                <a:t>partement des sciences alimentaires</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5">
              <a:extLst>
                <a:ext uri="{FF2B5EF4-FFF2-40B4-BE49-F238E27FC236}">
                  <a16:creationId xmlns:a16="http://schemas.microsoft.com/office/drawing/2014/main" id="{AD6FC26C-8391-84B4-1889-F1D480BA3091}"/>
                </a:ext>
              </a:extLst>
            </p:cNvPr>
            <p:cNvSpPr>
              <a:spLocks noChangeArrowheads="1"/>
            </p:cNvSpPr>
            <p:nvPr/>
          </p:nvSpPr>
          <p:spPr bwMode="auto">
            <a:xfrm>
              <a:off x="354"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51FE3237-D333-8980-C3DE-6807C16B7CBC}"/>
                </a:ext>
              </a:extLst>
            </p:cNvPr>
            <p:cNvSpPr>
              <a:spLocks noChangeArrowheads="1"/>
            </p:cNvSpPr>
            <p:nvPr/>
          </p:nvSpPr>
          <p:spPr bwMode="auto">
            <a:xfrm>
              <a:off x="3245"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 name="Rectangle 7">
              <a:extLst>
                <a:ext uri="{FF2B5EF4-FFF2-40B4-BE49-F238E27FC236}">
                  <a16:creationId xmlns:a16="http://schemas.microsoft.com/office/drawing/2014/main" id="{8E0D66CD-8E2C-FA4F-8560-854BB26254CF}"/>
                </a:ext>
              </a:extLst>
            </p:cNvPr>
            <p:cNvSpPr>
              <a:spLocks noChangeArrowheads="1"/>
            </p:cNvSpPr>
            <p:nvPr/>
          </p:nvSpPr>
          <p:spPr bwMode="auto">
            <a:xfrm>
              <a:off x="6137"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 name="Rectangle 8">
              <a:extLst>
                <a:ext uri="{FF2B5EF4-FFF2-40B4-BE49-F238E27FC236}">
                  <a16:creationId xmlns:a16="http://schemas.microsoft.com/office/drawing/2014/main" id="{79792419-75D6-EE0C-F52C-2BFE2939C07F}"/>
                </a:ext>
              </a:extLst>
            </p:cNvPr>
            <p:cNvSpPr>
              <a:spLocks noChangeArrowheads="1"/>
            </p:cNvSpPr>
            <p:nvPr/>
          </p:nvSpPr>
          <p:spPr bwMode="auto">
            <a:xfrm>
              <a:off x="9028" y="9607"/>
              <a:ext cx="2860" cy="1073"/>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9">
              <a:extLst>
                <a:ext uri="{FF2B5EF4-FFF2-40B4-BE49-F238E27FC236}">
                  <a16:creationId xmlns:a16="http://schemas.microsoft.com/office/drawing/2014/main" id="{41491998-70CC-60C6-599B-D7E0EC2E2539}"/>
                </a:ext>
              </a:extLst>
            </p:cNvPr>
            <p:cNvSpPr>
              <a:spLocks noChangeArrowheads="1"/>
            </p:cNvSpPr>
            <p:nvPr/>
          </p:nvSpPr>
          <p:spPr bwMode="auto">
            <a:xfrm>
              <a:off x="354" y="2263"/>
              <a:ext cx="8643" cy="7316"/>
            </a:xfrm>
            <a:prstGeom prst="rect">
              <a:avLst/>
            </a:prstGeom>
            <a:solidFill>
              <a:schemeClr val="accent6">
                <a:lumMod val="20000"/>
                <a:lumOff val="80000"/>
              </a:schemeClr>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a:ln>
                    <a:noFill/>
                  </a:ln>
                  <a:solidFill>
                    <a:srgbClr val="622423"/>
                  </a:solidFill>
                  <a:effectLst/>
                  <a:latin typeface="Cambria" pitchFamily="18" charset="0"/>
                  <a:cs typeface="Arial" pitchFamily="34" charset="0"/>
                </a:rPr>
                <a:t>MASTER </a:t>
              </a:r>
              <a:endParaRPr kumimoji="0" lang="fr-FR" sz="3600" b="0" i="0" u="none" strike="noStrike" cap="none" normalizeH="0" baseline="0" dirty="0">
                <a:ln>
                  <a:noFill/>
                </a:ln>
                <a:solidFill>
                  <a:srgbClr val="622423"/>
                </a:solidFill>
                <a:effectLst/>
                <a:latin typeface="Times New Roman" pitchFamily="18" charset="0"/>
                <a:cs typeface="Arial" pitchFamily="34" charset="0"/>
              </a:endParaRPr>
            </a:p>
            <a:p>
              <a:pPr marL="457200" marR="0" lvl="1" indent="0" algn="l" defTabSz="914400" rtl="0" eaLnBrk="1" fontAlgn="base" latinLnBrk="0" hangingPunct="1">
                <a:lnSpc>
                  <a:spcPct val="100000"/>
                </a:lnSpc>
                <a:spcBef>
                  <a:spcPct val="0"/>
                </a:spcBef>
                <a:spcAft>
                  <a:spcPts val="800"/>
                </a:spcAft>
                <a:buClr>
                  <a:srgbClr val="FFFFFF"/>
                </a:buClr>
                <a:buSzTx/>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2" name="Rectangle 10">
              <a:extLst>
                <a:ext uri="{FF2B5EF4-FFF2-40B4-BE49-F238E27FC236}">
                  <a16:creationId xmlns:a16="http://schemas.microsoft.com/office/drawing/2014/main" id="{41817C2A-491C-9B69-6764-8FF51E091E68}"/>
                </a:ext>
              </a:extLst>
            </p:cNvPr>
            <p:cNvSpPr>
              <a:spLocks noChangeArrowheads="1"/>
            </p:cNvSpPr>
            <p:nvPr/>
          </p:nvSpPr>
          <p:spPr bwMode="auto">
            <a:xfrm>
              <a:off x="9028" y="2263"/>
              <a:ext cx="2859" cy="7316"/>
            </a:xfrm>
            <a:prstGeom prst="rect">
              <a:avLst/>
            </a:prstGeom>
            <a:solidFill>
              <a:srgbClr val="D9E2F3"/>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3" name="Rectangle 11">
              <a:extLst>
                <a:ext uri="{FF2B5EF4-FFF2-40B4-BE49-F238E27FC236}">
                  <a16:creationId xmlns:a16="http://schemas.microsoft.com/office/drawing/2014/main" id="{B56F9B13-5332-C490-7292-13BBBD4C6129}"/>
                </a:ext>
              </a:extLst>
            </p:cNvPr>
            <p:cNvSpPr>
              <a:spLocks noChangeArrowheads="1"/>
            </p:cNvSpPr>
            <p:nvPr/>
          </p:nvSpPr>
          <p:spPr bwMode="auto">
            <a:xfrm>
              <a:off x="354" y="10710"/>
              <a:ext cx="8643" cy="4337"/>
            </a:xfrm>
            <a:prstGeom prst="rect">
              <a:avLst/>
            </a:prstGeom>
            <a:solidFill>
              <a:srgbClr val="ED7D3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 name="Rectangle 12">
              <a:extLst>
                <a:ext uri="{FF2B5EF4-FFF2-40B4-BE49-F238E27FC236}">
                  <a16:creationId xmlns:a16="http://schemas.microsoft.com/office/drawing/2014/main" id="{986B73B6-D875-89B6-B62F-73C8F1AAC97C}"/>
                </a:ext>
              </a:extLst>
            </p:cNvPr>
            <p:cNvSpPr>
              <a:spLocks noChangeArrowheads="1"/>
            </p:cNvSpPr>
            <p:nvPr/>
          </p:nvSpPr>
          <p:spPr bwMode="auto">
            <a:xfrm>
              <a:off x="9028" y="10710"/>
              <a:ext cx="2859" cy="4337"/>
            </a:xfrm>
            <a:prstGeom prst="rect">
              <a:avLst/>
            </a:prstGeom>
            <a:solidFill>
              <a:schemeClr val="accent6">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13">
              <a:extLst>
                <a:ext uri="{FF2B5EF4-FFF2-40B4-BE49-F238E27FC236}">
                  <a16:creationId xmlns:a16="http://schemas.microsoft.com/office/drawing/2014/main" id="{8D319A61-DB21-175F-36D4-8D7C908DBA0B}"/>
                </a:ext>
              </a:extLst>
            </p:cNvPr>
            <p:cNvSpPr>
              <a:spLocks noChangeArrowheads="1"/>
            </p:cNvSpPr>
            <p:nvPr/>
          </p:nvSpPr>
          <p:spPr bwMode="auto">
            <a:xfrm>
              <a:off x="354" y="15047"/>
              <a:ext cx="11527" cy="891"/>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lvl="0" algn="ctr" fontAlgn="base">
                <a:spcBef>
                  <a:spcPct val="0"/>
                </a:spcBef>
                <a:spcAft>
                  <a:spcPct val="0"/>
                </a:spcAft>
              </a:pPr>
              <a:r>
                <a:rPr lang="fr-FR" sz="1200" dirty="0"/>
                <a:t>Email. contact@univ-blida.dz ; Emplacement. </a:t>
              </a:r>
              <a:r>
                <a:rPr lang="fr-FR" sz="1200" i="1" dirty="0"/>
                <a:t>BP 270 Route </a:t>
              </a:r>
              <a:r>
                <a:rPr lang="fr-FR" sz="1200" i="1" dirty="0" err="1"/>
                <a:t>Soumâa</a:t>
              </a:r>
              <a:r>
                <a:rPr lang="fr-FR" sz="1200" i="1" dirty="0"/>
                <a:t> -BLIDA-, Algérie</a:t>
              </a:r>
              <a:r>
                <a:rPr lang="fr-FR" sz="1200" dirty="0"/>
                <a:t> </a:t>
              </a:r>
              <a:r>
                <a:rPr lang="fr-FR" sz="1200" b="1" dirty="0">
                  <a:solidFill>
                    <a:schemeClr val="bg1"/>
                  </a:solidFill>
                </a:rPr>
                <a:t>;</a:t>
              </a:r>
              <a:endParaRPr kumimoji="0" lang="fr-FR" sz="1200" b="1" i="0" u="none" strike="noStrike" cap="none" normalizeH="0" baseline="0" dirty="0">
                <a:ln>
                  <a:noFill/>
                </a:ln>
                <a:solidFill>
                  <a:schemeClr val="bg1"/>
                </a:solidFill>
                <a:effectLst/>
                <a:latin typeface="Arial" pitchFamily="34" charset="0"/>
                <a:cs typeface="Arial" pitchFamily="34" charset="0"/>
              </a:endParaRPr>
            </a:p>
          </p:txBody>
        </p:sp>
      </p:grpSp>
      <p:pic>
        <p:nvPicPr>
          <p:cNvPr id="16" name="Image 15">
            <a:extLst>
              <a:ext uri="{FF2B5EF4-FFF2-40B4-BE49-F238E27FC236}">
                <a16:creationId xmlns:a16="http://schemas.microsoft.com/office/drawing/2014/main" id="{F22FB118-B9F1-0EB9-9B2C-B12E3BF210B8}"/>
              </a:ext>
            </a:extLst>
          </p:cNvPr>
          <p:cNvPicPr/>
          <p:nvPr/>
        </p:nvPicPr>
        <p:blipFill>
          <a:blip r:embed="rId2"/>
          <a:srcRect/>
          <a:stretch>
            <a:fillRect/>
          </a:stretch>
        </p:blipFill>
        <p:spPr bwMode="auto">
          <a:xfrm>
            <a:off x="5143512" y="3714744"/>
            <a:ext cx="1714488" cy="2286016"/>
          </a:xfrm>
          <a:prstGeom prst="rect">
            <a:avLst/>
          </a:prstGeom>
          <a:noFill/>
          <a:ln w="9525">
            <a:noFill/>
            <a:miter lim="800000"/>
            <a:headEnd/>
            <a:tailEnd/>
          </a:ln>
        </p:spPr>
      </p:pic>
      <p:pic>
        <p:nvPicPr>
          <p:cNvPr id="17" name="Picture 14">
            <a:extLst>
              <a:ext uri="{FF2B5EF4-FFF2-40B4-BE49-F238E27FC236}">
                <a16:creationId xmlns:a16="http://schemas.microsoft.com/office/drawing/2014/main" id="{7AA253D1-A241-9037-A41B-8E2F7C9A5BB7}"/>
              </a:ext>
            </a:extLst>
          </p:cNvPr>
          <p:cNvPicPr>
            <a:picLocks noChangeAspect="1" noChangeArrowheads="1"/>
          </p:cNvPicPr>
          <p:nvPr/>
        </p:nvPicPr>
        <p:blipFill>
          <a:blip r:embed="rId3"/>
          <a:srcRect/>
          <a:stretch>
            <a:fillRect/>
          </a:stretch>
        </p:blipFill>
        <p:spPr bwMode="auto">
          <a:xfrm>
            <a:off x="5143512" y="1357290"/>
            <a:ext cx="1714488" cy="2357454"/>
          </a:xfrm>
          <a:prstGeom prst="rect">
            <a:avLst/>
          </a:prstGeom>
          <a:noFill/>
          <a:ln w="9525">
            <a:noFill/>
            <a:miter lim="800000"/>
            <a:headEnd/>
            <a:tailEnd/>
          </a:ln>
          <a:effectLst/>
        </p:spPr>
      </p:pic>
      <p:sp>
        <p:nvSpPr>
          <p:cNvPr id="18" name="ZoneTexte 17">
            <a:extLst>
              <a:ext uri="{FF2B5EF4-FFF2-40B4-BE49-F238E27FC236}">
                <a16:creationId xmlns:a16="http://schemas.microsoft.com/office/drawing/2014/main" id="{410D15BE-182A-2AB2-A329-6BA4994DD330}"/>
              </a:ext>
            </a:extLst>
          </p:cNvPr>
          <p:cNvSpPr txBox="1"/>
          <p:nvPr/>
        </p:nvSpPr>
        <p:spPr>
          <a:xfrm>
            <a:off x="500042" y="3502118"/>
            <a:ext cx="4072273" cy="830997"/>
          </a:xfrm>
          <a:prstGeom prst="rect">
            <a:avLst/>
          </a:prstGeom>
          <a:noFill/>
        </p:spPr>
        <p:txBody>
          <a:bodyPr wrap="square">
            <a:spAutoFit/>
          </a:bodyPr>
          <a:lstStyle/>
          <a:p>
            <a:pPr algn="ctr"/>
            <a:r>
              <a:rPr kumimoji="1" lang="fr-FR" sz="2400" dirty="0">
                <a:solidFill>
                  <a:srgbClr val="000000"/>
                </a:solidFill>
              </a:rPr>
              <a:t>Sécurité agroalimentaire et assurance qualité</a:t>
            </a:r>
            <a:endParaRPr lang="fr-CA" sz="2400" dirty="0"/>
          </a:p>
        </p:txBody>
      </p:sp>
      <p:pic>
        <p:nvPicPr>
          <p:cNvPr id="21" name="Image 20">
            <a:extLst>
              <a:ext uri="{FF2B5EF4-FFF2-40B4-BE49-F238E27FC236}">
                <a16:creationId xmlns:a16="http://schemas.microsoft.com/office/drawing/2014/main" id="{297C0E98-324F-92BC-C80A-C67AC09C3634}"/>
              </a:ext>
            </a:extLst>
          </p:cNvPr>
          <p:cNvPicPr>
            <a:picLocks noChangeAspect="1"/>
          </p:cNvPicPr>
          <p:nvPr/>
        </p:nvPicPr>
        <p:blipFill>
          <a:blip r:embed="rId4"/>
          <a:stretch>
            <a:fillRect/>
          </a:stretch>
        </p:blipFill>
        <p:spPr>
          <a:xfrm>
            <a:off x="873934" y="6400270"/>
            <a:ext cx="3409950" cy="1343025"/>
          </a:xfrm>
          <a:prstGeom prst="rect">
            <a:avLst/>
          </a:prstGeom>
        </p:spPr>
      </p:pic>
    </p:spTree>
    <p:extLst>
      <p:ext uri="{BB962C8B-B14F-4D97-AF65-F5344CB8AC3E}">
        <p14:creationId xmlns:p14="http://schemas.microsoft.com/office/powerpoint/2010/main" val="393277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AE3F0E-3CB8-3460-75FE-0F66C34E9C1E}"/>
              </a:ext>
            </a:extLst>
          </p:cNvPr>
          <p:cNvSpPr>
            <a:spLocks noGrp="1"/>
          </p:cNvSpPr>
          <p:nvPr>
            <p:ph type="title"/>
          </p:nvPr>
        </p:nvSpPr>
        <p:spPr/>
        <p:txBody>
          <a:bodyPr>
            <a:normAutofit fontScale="90000"/>
          </a:bodyPr>
          <a:lstStyle/>
          <a:p>
            <a:r>
              <a:rPr lang="en-GB" dirty="0"/>
              <a:t>Domaines </a:t>
            </a:r>
            <a:r>
              <a:rPr lang="en-GB" dirty="0" err="1"/>
              <a:t>d’Activités</a:t>
            </a:r>
            <a:r>
              <a:rPr lang="en-GB" dirty="0"/>
              <a:t> </a:t>
            </a:r>
            <a:r>
              <a:rPr lang="en-GB" dirty="0" err="1"/>
              <a:t>visés</a:t>
            </a:r>
            <a:br>
              <a:rPr lang="en-GB" dirty="0"/>
            </a:br>
            <a:endParaRPr lang="fr-DZ" dirty="0"/>
          </a:p>
        </p:txBody>
      </p:sp>
      <p:sp>
        <p:nvSpPr>
          <p:cNvPr id="5" name="ZoneTexte 4">
            <a:extLst>
              <a:ext uri="{FF2B5EF4-FFF2-40B4-BE49-F238E27FC236}">
                <a16:creationId xmlns:a16="http://schemas.microsoft.com/office/drawing/2014/main" id="{FEBA5C8D-3B8E-995B-A9A5-E3FD1C01F03E}"/>
              </a:ext>
            </a:extLst>
          </p:cNvPr>
          <p:cNvSpPr txBox="1"/>
          <p:nvPr/>
        </p:nvSpPr>
        <p:spPr>
          <a:xfrm>
            <a:off x="476672" y="2079940"/>
            <a:ext cx="5544616" cy="3046988"/>
          </a:xfrm>
          <a:prstGeom prst="rect">
            <a:avLst/>
          </a:prstGeom>
          <a:solidFill>
            <a:schemeClr val="bg2">
              <a:lumMod val="75000"/>
            </a:schemeClr>
          </a:solidFill>
        </p:spPr>
        <p:txBody>
          <a:bodyPr wrap="square">
            <a:spAutoFit/>
          </a:bodyPr>
          <a:lstStyle/>
          <a:p>
            <a:pPr marL="342900" indent="-342900">
              <a:buFont typeface="Wingdings" panose="05000000000000000000" pitchFamily="2" charset="2"/>
              <a:buChar char="ü"/>
            </a:pPr>
            <a:endParaRPr lang="fr-CA" sz="2400" dirty="0"/>
          </a:p>
          <a:p>
            <a:r>
              <a:rPr lang="fr-CA" sz="2400" dirty="0"/>
              <a:t>Le cadre formé peut exercer : </a:t>
            </a:r>
          </a:p>
          <a:p>
            <a:pPr marL="342900" indent="-342900">
              <a:buFont typeface="Wingdings" panose="05000000000000000000" pitchFamily="2" charset="2"/>
              <a:buChar char="ü"/>
            </a:pPr>
            <a:r>
              <a:rPr lang="fr-CA" sz="2400" dirty="0"/>
              <a:t> Au niveau des unités de transformation agroalimentaires, </a:t>
            </a:r>
          </a:p>
          <a:p>
            <a:pPr marL="342900" indent="-342900">
              <a:buFont typeface="Wingdings" panose="05000000000000000000" pitchFamily="2" charset="2"/>
              <a:buChar char="ü"/>
            </a:pPr>
            <a:r>
              <a:rPr lang="fr-CA" sz="2400" dirty="0"/>
              <a:t>Au niveau des Inspections de l’environnement, </a:t>
            </a:r>
          </a:p>
          <a:p>
            <a:pPr marL="342900" indent="-342900">
              <a:buFont typeface="Wingdings" panose="05000000000000000000" pitchFamily="2" charset="2"/>
              <a:buChar char="ü"/>
            </a:pPr>
            <a:r>
              <a:rPr lang="fr-CA" sz="2400" dirty="0"/>
              <a:t> Au niveau des bureaux d’étude d’impact</a:t>
            </a:r>
            <a:endParaRPr lang="fr-DZ" sz="2400" dirty="0"/>
          </a:p>
        </p:txBody>
      </p:sp>
      <p:pic>
        <p:nvPicPr>
          <p:cNvPr id="10" name="Image 9">
            <a:extLst>
              <a:ext uri="{FF2B5EF4-FFF2-40B4-BE49-F238E27FC236}">
                <a16:creationId xmlns:a16="http://schemas.microsoft.com/office/drawing/2014/main" id="{80E4C839-08D7-34A6-5946-F0C246BB4478}"/>
              </a:ext>
            </a:extLst>
          </p:cNvPr>
          <p:cNvPicPr>
            <a:picLocks noChangeAspect="1"/>
          </p:cNvPicPr>
          <p:nvPr/>
        </p:nvPicPr>
        <p:blipFill>
          <a:blip r:embed="rId2"/>
          <a:stretch>
            <a:fillRect/>
          </a:stretch>
        </p:blipFill>
        <p:spPr>
          <a:xfrm>
            <a:off x="1145680" y="5198523"/>
            <a:ext cx="4431486" cy="3335878"/>
          </a:xfrm>
          <a:prstGeom prst="rect">
            <a:avLst/>
          </a:prstGeom>
        </p:spPr>
      </p:pic>
    </p:spTree>
    <p:extLst>
      <p:ext uri="{BB962C8B-B14F-4D97-AF65-F5344CB8AC3E}">
        <p14:creationId xmlns:p14="http://schemas.microsoft.com/office/powerpoint/2010/main" val="3651832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8819878-161F-F4F9-CA89-088FC1BE3A0D}"/>
              </a:ext>
            </a:extLst>
          </p:cNvPr>
          <p:cNvSpPr>
            <a:spLocks noGrp="1"/>
          </p:cNvSpPr>
          <p:nvPr>
            <p:ph idx="1"/>
          </p:nvPr>
        </p:nvSpPr>
        <p:spPr/>
        <p:txBody>
          <a:bodyPr/>
          <a:lstStyle/>
          <a:p>
            <a:endParaRPr lang="fr-DZ"/>
          </a:p>
        </p:txBody>
      </p:sp>
      <p:sp>
        <p:nvSpPr>
          <p:cNvPr id="6" name="ZoneTexte 5">
            <a:extLst>
              <a:ext uri="{FF2B5EF4-FFF2-40B4-BE49-F238E27FC236}">
                <a16:creationId xmlns:a16="http://schemas.microsoft.com/office/drawing/2014/main" id="{6BCE7C8F-D566-F31E-6F97-FBC25DF34FC9}"/>
              </a:ext>
            </a:extLst>
          </p:cNvPr>
          <p:cNvSpPr txBox="1"/>
          <p:nvPr/>
        </p:nvSpPr>
        <p:spPr>
          <a:xfrm>
            <a:off x="3214686" y="5000629"/>
            <a:ext cx="3286148" cy="1723549"/>
          </a:xfrm>
          <a:prstGeom prst="rect">
            <a:avLst/>
          </a:prstGeom>
          <a:solidFill>
            <a:schemeClr val="bg2">
              <a:lumMod val="90000"/>
            </a:schemeClr>
          </a:solidFill>
        </p:spPr>
        <p:txBody>
          <a:bodyPr wrap="square" rtlCol="0">
            <a:spAutoFit/>
          </a:bodyPr>
          <a:lstStyle/>
          <a:p>
            <a:r>
              <a:rPr lang="fr-FR" sz="1400" dirty="0">
                <a:latin typeface="Bahnschrift SemiBold Condensed" pitchFamily="34" charset="0"/>
              </a:rPr>
              <a:t>                              </a:t>
            </a:r>
          </a:p>
          <a:p>
            <a:r>
              <a:rPr lang="fr-FR" dirty="0">
                <a:solidFill>
                  <a:srgbClr val="C00000"/>
                </a:solidFill>
                <a:latin typeface="Bahnschrift SemiBold Condensed" pitchFamily="34" charset="0"/>
              </a:rPr>
              <a:t>Semestre 4 </a:t>
            </a:r>
          </a:p>
          <a:p>
            <a:pPr>
              <a:buBlip>
                <a:blip r:embed="rId2"/>
              </a:buBlip>
            </a:pPr>
            <a:r>
              <a:rPr lang="fr-FR" sz="1400" dirty="0">
                <a:latin typeface="Bahnschrift SemiBold Condensed" pitchFamily="34" charset="0"/>
              </a:rPr>
              <a:t>Stage en entreprise ou laboratoire de recherche</a:t>
            </a:r>
          </a:p>
          <a:p>
            <a:pPr>
              <a:buBlip>
                <a:blip r:embed="rId2"/>
              </a:buBlip>
            </a:pPr>
            <a:r>
              <a:rPr lang="fr-FR" sz="1400" dirty="0">
                <a:latin typeface="Bahnschrift SemiBold Condensed" pitchFamily="34" charset="0"/>
              </a:rPr>
              <a:t>Rédaction du mémoire de fin d’études</a:t>
            </a:r>
          </a:p>
          <a:p>
            <a:pPr>
              <a:buBlip>
                <a:blip r:embed="rId2"/>
              </a:buBlip>
            </a:pPr>
            <a:r>
              <a:rPr lang="fr-FR" sz="1400" dirty="0">
                <a:solidFill>
                  <a:srgbClr val="FF0000"/>
                </a:solidFill>
                <a:latin typeface="Bahnschrift SemiBold Condensed" pitchFamily="34" charset="0"/>
              </a:rPr>
              <a:t>Soutenance du mémoire</a:t>
            </a:r>
          </a:p>
          <a:p>
            <a:pPr>
              <a:buBlip>
                <a:blip r:embed="rId2"/>
              </a:buBlip>
            </a:pPr>
            <a:endParaRPr lang="fr-FR" sz="1400" dirty="0">
              <a:latin typeface="Bahnschrift SemiBold Condensed" pitchFamily="34" charset="0"/>
            </a:endParaRPr>
          </a:p>
          <a:p>
            <a:endParaRPr lang="fr-FR" dirty="0"/>
          </a:p>
        </p:txBody>
      </p:sp>
      <p:sp>
        <p:nvSpPr>
          <p:cNvPr id="7" name="ZoneTexte 6">
            <a:extLst>
              <a:ext uri="{FF2B5EF4-FFF2-40B4-BE49-F238E27FC236}">
                <a16:creationId xmlns:a16="http://schemas.microsoft.com/office/drawing/2014/main" id="{3CC310FD-8042-B0C8-D848-0A2CFCB38AB8}"/>
              </a:ext>
            </a:extLst>
          </p:cNvPr>
          <p:cNvSpPr txBox="1"/>
          <p:nvPr/>
        </p:nvSpPr>
        <p:spPr>
          <a:xfrm>
            <a:off x="85748" y="2049362"/>
            <a:ext cx="2928934" cy="3170099"/>
          </a:xfrm>
          <a:prstGeom prst="rect">
            <a:avLst/>
          </a:prstGeom>
          <a:solidFill>
            <a:schemeClr val="bg2">
              <a:lumMod val="90000"/>
            </a:schemeClr>
          </a:solidFill>
        </p:spPr>
        <p:txBody>
          <a:bodyPr wrap="square" rtlCol="0">
            <a:spAutoFit/>
          </a:bodyPr>
          <a:lstStyle/>
          <a:p>
            <a:pPr lvl="0" algn="ctr"/>
            <a:r>
              <a:rPr lang="fr-FR" dirty="0">
                <a:solidFill>
                  <a:srgbClr val="C00000"/>
                </a:solidFill>
                <a:latin typeface="Bahnschrift SemiBold Condensed" pitchFamily="34" charset="0"/>
              </a:rPr>
              <a:t>Semestre 1</a:t>
            </a:r>
          </a:p>
          <a:p>
            <a:pPr lvl="0">
              <a:buBlip>
                <a:blip r:embed="rId2"/>
              </a:buBlip>
            </a:pPr>
            <a:r>
              <a:rPr lang="fr-CA" sz="1400" dirty="0">
                <a:latin typeface="Bahnschrift SemiBold Condensed" pitchFamily="34" charset="0"/>
              </a:rPr>
              <a:t>Technologies de nettoyage en IAA</a:t>
            </a:r>
          </a:p>
          <a:p>
            <a:pPr lvl="0">
              <a:buBlip>
                <a:blip r:embed="rId2"/>
              </a:buBlip>
            </a:pPr>
            <a:r>
              <a:rPr lang="fr-CA" sz="1400" dirty="0">
                <a:latin typeface="Bahnschrift SemiBold Condensed" pitchFamily="34" charset="0"/>
              </a:rPr>
              <a:t>Gouvernance de l’entreprise, éthique et RSE</a:t>
            </a:r>
          </a:p>
          <a:p>
            <a:pPr lvl="0">
              <a:buBlip>
                <a:blip r:embed="rId2"/>
              </a:buBlip>
            </a:pPr>
            <a:r>
              <a:rPr lang="fr-CA" sz="1400" dirty="0">
                <a:latin typeface="Bahnschrift SemiBold Condensed" pitchFamily="34" charset="0"/>
              </a:rPr>
              <a:t>Bonnes pratiques de laboratoire et de fabrication</a:t>
            </a:r>
          </a:p>
          <a:p>
            <a:pPr lvl="0">
              <a:buBlip>
                <a:blip r:embed="rId2"/>
              </a:buBlip>
            </a:pPr>
            <a:r>
              <a:rPr lang="fr-CA" sz="1400" dirty="0">
                <a:latin typeface="Bahnschrift SemiBold Condensed" pitchFamily="34" charset="0"/>
              </a:rPr>
              <a:t>Contrôle microbiologique des aliments</a:t>
            </a:r>
          </a:p>
          <a:p>
            <a:pPr lvl="0">
              <a:buBlip>
                <a:blip r:embed="rId2"/>
              </a:buBlip>
            </a:pPr>
            <a:r>
              <a:rPr lang="fr-CA" sz="1400" dirty="0">
                <a:latin typeface="Bahnschrift SemiBold Condensed" pitchFamily="34" charset="0"/>
              </a:rPr>
              <a:t>Analyses physico-chimiques des aliments</a:t>
            </a:r>
          </a:p>
          <a:p>
            <a:pPr lvl="0">
              <a:buBlip>
                <a:blip r:embed="rId2"/>
              </a:buBlip>
            </a:pPr>
            <a:r>
              <a:rPr lang="fr-CA" sz="1400" dirty="0">
                <a:latin typeface="Bahnschrift SemiBold Condensed" pitchFamily="34" charset="0"/>
              </a:rPr>
              <a:t>Filières agroalimentaires : identification, caractérisation et valorisation des sous-produits</a:t>
            </a:r>
          </a:p>
          <a:p>
            <a:pPr lvl="0">
              <a:buBlip>
                <a:blip r:embed="rId2"/>
              </a:buBlip>
            </a:pPr>
            <a:r>
              <a:rPr lang="fr-CA" sz="1400" dirty="0">
                <a:latin typeface="Bahnschrift SemiBold Condensed" pitchFamily="34" charset="0"/>
              </a:rPr>
              <a:t>Logiciels libres et open source</a:t>
            </a:r>
          </a:p>
          <a:p>
            <a:pPr lvl="0">
              <a:buBlip>
                <a:blip r:embed="rId2"/>
              </a:buBlip>
            </a:pPr>
            <a:r>
              <a:rPr lang="fr-CA" sz="1400" dirty="0">
                <a:latin typeface="Bahnschrift SemiBold Condensed" pitchFamily="34" charset="0"/>
              </a:rPr>
              <a:t>(Anglais)</a:t>
            </a:r>
          </a:p>
          <a:p>
            <a:pPr lvl="0">
              <a:buBlip>
                <a:blip r:embed="rId2"/>
              </a:buBlip>
            </a:pPr>
            <a:r>
              <a:rPr lang="fr-CA" sz="1400" dirty="0">
                <a:latin typeface="Bahnschrift SemiBold Condensed" pitchFamily="34" charset="0"/>
              </a:rPr>
              <a:t>Logiciels libres et open source</a:t>
            </a:r>
          </a:p>
          <a:p>
            <a:pPr lvl="0">
              <a:buBlip>
                <a:blip r:embed="rId2"/>
              </a:buBlip>
            </a:pPr>
            <a:r>
              <a:rPr lang="fr-CA" sz="1400" dirty="0">
                <a:latin typeface="Bahnschrift SemiBold Condensed" pitchFamily="34" charset="0"/>
              </a:rPr>
              <a:t>Communication</a:t>
            </a:r>
            <a:endParaRPr lang="fr-FR" sz="1400" dirty="0">
              <a:latin typeface="Bahnschrift SemiBold Condensed" pitchFamily="34" charset="0"/>
            </a:endParaRPr>
          </a:p>
        </p:txBody>
      </p:sp>
      <p:sp>
        <p:nvSpPr>
          <p:cNvPr id="8" name="ZoneTexte 7">
            <a:extLst>
              <a:ext uri="{FF2B5EF4-FFF2-40B4-BE49-F238E27FC236}">
                <a16:creationId xmlns:a16="http://schemas.microsoft.com/office/drawing/2014/main" id="{91F77508-480C-5559-897C-BEC779AB9C13}"/>
              </a:ext>
            </a:extLst>
          </p:cNvPr>
          <p:cNvSpPr txBox="1"/>
          <p:nvPr/>
        </p:nvSpPr>
        <p:spPr>
          <a:xfrm>
            <a:off x="3214686" y="2357422"/>
            <a:ext cx="3214710" cy="2308324"/>
          </a:xfrm>
          <a:prstGeom prst="rect">
            <a:avLst/>
          </a:prstGeom>
          <a:solidFill>
            <a:schemeClr val="bg2">
              <a:lumMod val="90000"/>
            </a:schemeClr>
          </a:solidFill>
        </p:spPr>
        <p:txBody>
          <a:bodyPr wrap="square" rtlCol="0">
            <a:spAutoFit/>
          </a:bodyPr>
          <a:lstStyle/>
          <a:p>
            <a:pPr algn="ctr"/>
            <a:r>
              <a:rPr lang="fr-FR" dirty="0">
                <a:solidFill>
                  <a:srgbClr val="C00000"/>
                </a:solidFill>
                <a:latin typeface="Bahnschrift SemiBold Condensed" pitchFamily="34" charset="0"/>
              </a:rPr>
              <a:t>Semestre 2 </a:t>
            </a:r>
          </a:p>
          <a:p>
            <a:pPr>
              <a:buBlip>
                <a:blip r:embed="rId2"/>
              </a:buBlip>
            </a:pPr>
            <a:r>
              <a:rPr lang="fr-CA" sz="1400" dirty="0">
                <a:latin typeface="Bahnschrift SemiBold Condensed" pitchFamily="34" charset="0"/>
              </a:rPr>
              <a:t>Systèmes de management de la qualité</a:t>
            </a:r>
          </a:p>
          <a:p>
            <a:pPr>
              <a:buBlip>
                <a:blip r:embed="rId2"/>
              </a:buBlip>
            </a:pPr>
            <a:r>
              <a:rPr lang="fr-CA" sz="1400" dirty="0">
                <a:latin typeface="Bahnschrift SemiBold Condensed" pitchFamily="34" charset="0"/>
              </a:rPr>
              <a:t>Audit et analyse environnementale</a:t>
            </a:r>
          </a:p>
          <a:p>
            <a:pPr>
              <a:buBlip>
                <a:blip r:embed="rId2"/>
              </a:buBlip>
            </a:pPr>
            <a:r>
              <a:rPr lang="fr-CA" sz="1400" dirty="0">
                <a:latin typeface="Bahnschrift SemiBold Condensed" pitchFamily="34" charset="0"/>
              </a:rPr>
              <a:t>Système de management de la sécurité des denrées alimentaires (SMSDA)</a:t>
            </a:r>
          </a:p>
          <a:p>
            <a:pPr>
              <a:buBlip>
                <a:blip r:embed="rId2"/>
              </a:buBlip>
            </a:pPr>
            <a:r>
              <a:rPr lang="fr-CA" sz="1400" dirty="0">
                <a:latin typeface="Bahnschrift SemiBold Condensed" pitchFamily="34" charset="0"/>
              </a:rPr>
              <a:t>Microbiologie environnementale</a:t>
            </a:r>
          </a:p>
          <a:p>
            <a:pPr>
              <a:buBlip>
                <a:blip r:embed="rId2"/>
              </a:buBlip>
            </a:pPr>
            <a:r>
              <a:rPr lang="fr-CA" sz="1400" dirty="0">
                <a:latin typeface="Bahnschrift SemiBold Condensed" pitchFamily="34" charset="0"/>
              </a:rPr>
              <a:t>Initiation au montage de projet</a:t>
            </a:r>
          </a:p>
          <a:p>
            <a:pPr>
              <a:buBlip>
                <a:blip r:embed="rId2"/>
              </a:buBlip>
            </a:pPr>
            <a:r>
              <a:rPr lang="fr-CA" sz="1400" dirty="0">
                <a:latin typeface="Bahnschrift SemiBold Condensed" pitchFamily="34" charset="0"/>
              </a:rPr>
              <a:t>Biotransformation des sous-produits des IAA</a:t>
            </a:r>
          </a:p>
          <a:p>
            <a:pPr>
              <a:buBlip>
                <a:blip r:embed="rId2"/>
              </a:buBlip>
            </a:pPr>
            <a:r>
              <a:rPr lang="fr-CA" sz="1400" dirty="0">
                <a:latin typeface="Bahnschrift SemiBold Condensed" pitchFamily="34" charset="0"/>
              </a:rPr>
              <a:t>Programmation informatique appliquée aux sciences et technologies</a:t>
            </a:r>
          </a:p>
        </p:txBody>
      </p:sp>
      <p:sp>
        <p:nvSpPr>
          <p:cNvPr id="9" name="ZoneTexte 8">
            <a:extLst>
              <a:ext uri="{FF2B5EF4-FFF2-40B4-BE49-F238E27FC236}">
                <a16:creationId xmlns:a16="http://schemas.microsoft.com/office/drawing/2014/main" id="{AADFA1B7-5363-8C14-7438-501E037A8DE7}"/>
              </a:ext>
            </a:extLst>
          </p:cNvPr>
          <p:cNvSpPr txBox="1"/>
          <p:nvPr/>
        </p:nvSpPr>
        <p:spPr>
          <a:xfrm>
            <a:off x="111594" y="5401263"/>
            <a:ext cx="2928934" cy="2523768"/>
          </a:xfrm>
          <a:prstGeom prst="rect">
            <a:avLst/>
          </a:prstGeom>
          <a:solidFill>
            <a:schemeClr val="bg2">
              <a:lumMod val="90000"/>
            </a:schemeClr>
          </a:solidFill>
        </p:spPr>
        <p:txBody>
          <a:bodyPr wrap="square" rtlCol="0">
            <a:spAutoFit/>
          </a:bodyPr>
          <a:lstStyle/>
          <a:p>
            <a:r>
              <a:rPr lang="fr-FR" dirty="0">
                <a:solidFill>
                  <a:srgbClr val="C00000"/>
                </a:solidFill>
                <a:latin typeface="Bahnschrift SemiBold Condensed" pitchFamily="34" charset="0"/>
              </a:rPr>
              <a:t>                  Semestre 3 </a:t>
            </a:r>
          </a:p>
          <a:p>
            <a:pPr>
              <a:buBlip>
                <a:blip r:embed="rId2"/>
              </a:buBlip>
            </a:pPr>
            <a:r>
              <a:rPr lang="fr-CA" sz="1400" dirty="0">
                <a:latin typeface="Bahnschrift SemiBold Condensed" pitchFamily="34" charset="0"/>
              </a:rPr>
              <a:t>Normes et développement durable dans l’agroalimentaire</a:t>
            </a:r>
          </a:p>
          <a:p>
            <a:pPr>
              <a:buBlip>
                <a:blip r:embed="rId2"/>
              </a:buBlip>
            </a:pPr>
            <a:r>
              <a:rPr lang="fr-CA" sz="1400" dirty="0">
                <a:latin typeface="Bahnschrift SemiBold Condensed" pitchFamily="34" charset="0"/>
              </a:rPr>
              <a:t>Management de l’eau en agroalimentaire (qualité et technologies de traitement)</a:t>
            </a:r>
          </a:p>
          <a:p>
            <a:pPr>
              <a:buBlip>
                <a:blip r:embed="rId2"/>
              </a:buBlip>
            </a:pPr>
            <a:r>
              <a:rPr lang="fr-CA" sz="1400" dirty="0">
                <a:latin typeface="Bahnschrift SemiBold Condensed" pitchFamily="34" charset="0"/>
              </a:rPr>
              <a:t>Normalisation et certification</a:t>
            </a:r>
          </a:p>
          <a:p>
            <a:pPr>
              <a:buBlip>
                <a:blip r:embed="rId2"/>
              </a:buBlip>
            </a:pPr>
            <a:r>
              <a:rPr lang="fr-CA" sz="1400" dirty="0">
                <a:latin typeface="Bahnschrift SemiBold Condensed" pitchFamily="34" charset="0"/>
              </a:rPr>
              <a:t>Méthodes d’analyse et de résolution des problèmes (ISO 31010)</a:t>
            </a:r>
          </a:p>
          <a:p>
            <a:pPr>
              <a:buBlip>
                <a:blip r:embed="rId2"/>
              </a:buBlip>
            </a:pPr>
            <a:r>
              <a:rPr lang="fr-CA" sz="1400" dirty="0">
                <a:latin typeface="Bahnschrift SemiBold Condensed" pitchFamily="34" charset="0"/>
              </a:rPr>
              <a:t>Emballage et éco-</a:t>
            </a:r>
            <a:r>
              <a:rPr lang="fr-CA" sz="1400" dirty="0" err="1">
                <a:latin typeface="Bahnschrift SemiBold Condensed" pitchFamily="34" charset="0"/>
              </a:rPr>
              <a:t>conceptionAnglaisIA</a:t>
            </a:r>
            <a:r>
              <a:rPr lang="fr-CA" sz="1400" dirty="0">
                <a:latin typeface="Bahnschrift SemiBold Condensed" pitchFamily="34" charset="0"/>
              </a:rPr>
              <a:t> appliquée aux sciences et technologies</a:t>
            </a:r>
          </a:p>
          <a:p>
            <a:pPr>
              <a:buBlip>
                <a:blip r:embed="rId2"/>
              </a:buBlip>
            </a:pPr>
            <a:r>
              <a:rPr lang="fr-CA" sz="1400" dirty="0">
                <a:latin typeface="Bahnschrift SemiBold Condensed" pitchFamily="34" charset="0"/>
              </a:rPr>
              <a:t>Entrepreneuriat</a:t>
            </a:r>
            <a:endParaRPr lang="fr-FR" sz="1400" dirty="0">
              <a:latin typeface="Bahnschrift SemiBold Condensed" pitchFamily="34" charset="0"/>
            </a:endParaRPr>
          </a:p>
        </p:txBody>
      </p:sp>
      <p:sp>
        <p:nvSpPr>
          <p:cNvPr id="10" name="ZoneTexte 9">
            <a:extLst>
              <a:ext uri="{FF2B5EF4-FFF2-40B4-BE49-F238E27FC236}">
                <a16:creationId xmlns:a16="http://schemas.microsoft.com/office/drawing/2014/main" id="{D96245AB-B71C-018F-C005-6EB032F9D3BE}"/>
              </a:ext>
            </a:extLst>
          </p:cNvPr>
          <p:cNvSpPr txBox="1"/>
          <p:nvPr/>
        </p:nvSpPr>
        <p:spPr>
          <a:xfrm>
            <a:off x="1214422" y="571472"/>
            <a:ext cx="4714884" cy="738664"/>
          </a:xfrm>
          <a:prstGeom prst="rect">
            <a:avLst/>
          </a:prstGeom>
          <a:noFill/>
        </p:spPr>
        <p:txBody>
          <a:bodyPr wrap="square" rtlCol="0">
            <a:spAutoFit/>
          </a:bodyPr>
          <a:lstStyle/>
          <a:p>
            <a:r>
              <a:rPr lang="fr-FR" sz="2400" b="1" dirty="0"/>
              <a:t>Programme de la formation </a:t>
            </a:r>
          </a:p>
          <a:p>
            <a:endParaRPr lang="fr-FR" dirty="0"/>
          </a:p>
        </p:txBody>
      </p:sp>
      <p:sp>
        <p:nvSpPr>
          <p:cNvPr id="11" name="ZoneTexte 10">
            <a:extLst>
              <a:ext uri="{FF2B5EF4-FFF2-40B4-BE49-F238E27FC236}">
                <a16:creationId xmlns:a16="http://schemas.microsoft.com/office/drawing/2014/main" id="{F0192B68-0EF4-0567-4132-B1F73A039198}"/>
              </a:ext>
            </a:extLst>
          </p:cNvPr>
          <p:cNvSpPr txBox="1"/>
          <p:nvPr/>
        </p:nvSpPr>
        <p:spPr>
          <a:xfrm>
            <a:off x="142852" y="1571604"/>
            <a:ext cx="6572296" cy="523220"/>
          </a:xfrm>
          <a:prstGeom prst="rect">
            <a:avLst/>
          </a:prstGeom>
          <a:noFill/>
        </p:spPr>
        <p:txBody>
          <a:bodyPr wrap="square" rtlCol="0">
            <a:spAutoFit/>
          </a:bodyPr>
          <a:lstStyle/>
          <a:p>
            <a:r>
              <a:rPr lang="fr-FR" sz="1400" dirty="0">
                <a:solidFill>
                  <a:srgbClr val="C00000"/>
                </a:solidFill>
                <a:latin typeface="Bahnschrift SemiBold Condensed" pitchFamily="34" charset="0"/>
              </a:rPr>
              <a:t>Le programme est divisé en quatre semestres, combinant cours théoriques, travaux pratiques, travaux dirigés, projets en groupe et stage professionnel </a:t>
            </a:r>
            <a:r>
              <a:rPr lang="fr-FR" sz="1400" dirty="0">
                <a:latin typeface="Bahnschrift SemiBold Condensed" pitchFamily="34" charset="0"/>
              </a:rPr>
              <a:t>:</a:t>
            </a:r>
          </a:p>
        </p:txBody>
      </p:sp>
      <p:sp>
        <p:nvSpPr>
          <p:cNvPr id="12" name="ZoneTexte 11">
            <a:extLst>
              <a:ext uri="{FF2B5EF4-FFF2-40B4-BE49-F238E27FC236}">
                <a16:creationId xmlns:a16="http://schemas.microsoft.com/office/drawing/2014/main" id="{B6B3FBAF-F724-9F89-6851-784BBA0B1CE6}"/>
              </a:ext>
            </a:extLst>
          </p:cNvPr>
          <p:cNvSpPr txBox="1"/>
          <p:nvPr/>
        </p:nvSpPr>
        <p:spPr>
          <a:xfrm>
            <a:off x="4857760" y="214282"/>
            <a:ext cx="1500198" cy="369332"/>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2572958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6C8CD3-72A4-7427-E782-5A286A0DB6FF}"/>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C4262A96-A507-33A8-A9D9-3389299FB6FF}"/>
              </a:ext>
            </a:extLst>
          </p:cNvPr>
          <p:cNvSpPr>
            <a:spLocks noGrp="1"/>
          </p:cNvSpPr>
          <p:nvPr>
            <p:ph idx="1"/>
          </p:nvPr>
        </p:nvSpPr>
        <p:spPr/>
        <p:txBody>
          <a:bodyPr/>
          <a:lstStyle/>
          <a:p>
            <a:endParaRPr lang="fr-DZ"/>
          </a:p>
        </p:txBody>
      </p:sp>
      <p:grpSp>
        <p:nvGrpSpPr>
          <p:cNvPr id="4" name="Group 2">
            <a:extLst>
              <a:ext uri="{FF2B5EF4-FFF2-40B4-BE49-F238E27FC236}">
                <a16:creationId xmlns:a16="http://schemas.microsoft.com/office/drawing/2014/main" id="{09CFE846-9E36-42E1-567C-29CD24AB59E2}"/>
              </a:ext>
            </a:extLst>
          </p:cNvPr>
          <p:cNvGrpSpPr>
            <a:grpSpLocks/>
          </p:cNvGrpSpPr>
          <p:nvPr/>
        </p:nvGrpSpPr>
        <p:grpSpPr bwMode="auto">
          <a:xfrm>
            <a:off x="0" y="214282"/>
            <a:ext cx="6857999" cy="8715388"/>
            <a:chOff x="321" y="411"/>
            <a:chExt cx="11600" cy="15527"/>
          </a:xfrm>
        </p:grpSpPr>
        <p:sp>
          <p:nvSpPr>
            <p:cNvPr id="5" name="Rectangle 3">
              <a:extLst>
                <a:ext uri="{FF2B5EF4-FFF2-40B4-BE49-F238E27FC236}">
                  <a16:creationId xmlns:a16="http://schemas.microsoft.com/office/drawing/2014/main" id="{76D69F59-68BD-7577-02C5-EBC14617CB98}"/>
                </a:ext>
              </a:extLst>
            </p:cNvPr>
            <p:cNvSpPr>
              <a:spLocks noChangeArrowheads="1"/>
            </p:cNvSpPr>
            <p:nvPr/>
          </p:nvSpPr>
          <p:spPr bwMode="auto">
            <a:xfrm>
              <a:off x="321" y="411"/>
              <a:ext cx="11600" cy="150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 name="Rectangle 4">
              <a:extLst>
                <a:ext uri="{FF2B5EF4-FFF2-40B4-BE49-F238E27FC236}">
                  <a16:creationId xmlns:a16="http://schemas.microsoft.com/office/drawing/2014/main" id="{AEEBD73F-CE54-B629-DB13-8858DD955312}"/>
                </a:ext>
              </a:extLst>
            </p:cNvPr>
            <p:cNvSpPr>
              <a:spLocks noChangeArrowheads="1"/>
            </p:cNvSpPr>
            <p:nvPr/>
          </p:nvSpPr>
          <p:spPr bwMode="auto">
            <a:xfrm>
              <a:off x="354" y="444"/>
              <a:ext cx="11527" cy="1790"/>
            </a:xfrm>
            <a:prstGeom prst="rect">
              <a:avLst/>
            </a:prstGeom>
            <a:solidFill>
              <a:srgbClr val="538135"/>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Université Saad </a:t>
              </a:r>
              <a:r>
                <a:rPr lang="fr-FR" sz="2200" dirty="0">
                  <a:solidFill>
                    <a:srgbClr val="FFFFFF"/>
                  </a:solidFill>
                  <a:latin typeface="Calibri" pitchFamily="34" charset="0"/>
                  <a:cs typeface="Arial" pitchFamily="34" charset="0"/>
                </a:rPr>
                <a:t>D</a:t>
              </a:r>
              <a:r>
                <a:rPr kumimoji="0" lang="fr-FR" sz="2200" b="0" i="0" u="none" strike="noStrike" cap="none" normalizeH="0" baseline="0" dirty="0">
                  <a:ln>
                    <a:noFill/>
                  </a:ln>
                  <a:solidFill>
                    <a:srgbClr val="FFFFFF"/>
                  </a:solidFill>
                  <a:effectLst/>
                  <a:latin typeface="Calibri" pitchFamily="34" charset="0"/>
                  <a:cs typeface="Arial" pitchFamily="34" charset="0"/>
                </a:rPr>
                <a:t>ahleb,blida1</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Faculté des </a:t>
              </a:r>
              <a:r>
                <a:rPr kumimoji="0" lang="fr-FR" sz="2200" b="1" i="0" u="none" strike="noStrike" cap="none" normalizeH="0" baseline="0" dirty="0">
                  <a:ln>
                    <a:noFill/>
                  </a:ln>
                  <a:solidFill>
                    <a:srgbClr val="FFFFFF"/>
                  </a:solidFill>
                  <a:effectLst/>
                  <a:latin typeface="Calibri" pitchFamily="34" charset="0"/>
                  <a:cs typeface="Arial" pitchFamily="34" charset="0"/>
                </a:rPr>
                <a:t>sciences</a:t>
              </a:r>
              <a:r>
                <a:rPr kumimoji="0" lang="fr-FR" sz="2200" b="0" i="0" u="none" strike="noStrike" cap="none" normalizeH="0" baseline="0" dirty="0">
                  <a:ln>
                    <a:noFill/>
                  </a:ln>
                  <a:solidFill>
                    <a:srgbClr val="FFFFFF"/>
                  </a:solidFill>
                  <a:effectLst/>
                  <a:latin typeface="Calibri" pitchFamily="34" charset="0"/>
                  <a:cs typeface="Arial" pitchFamily="34" charset="0"/>
                </a:rPr>
                <a:t>  de la nature et de la vie</a:t>
              </a:r>
            </a:p>
            <a:p>
              <a:pPr marL="0" marR="0" lvl="0" indent="0" algn="ctr" defTabSz="914400" rtl="0" eaLnBrk="1" fontAlgn="base" latinLnBrk="0" hangingPunct="1">
                <a:lnSpc>
                  <a:spcPct val="100000"/>
                </a:lnSpc>
                <a:spcBef>
                  <a:spcPct val="0"/>
                </a:spcBef>
                <a:spcAft>
                  <a:spcPct val="0"/>
                </a:spcAft>
                <a:buClrTx/>
                <a:buSzTx/>
                <a:buFontTx/>
                <a:buNone/>
                <a:tabLst/>
              </a:pPr>
              <a:r>
                <a:rPr lang="fr-FR" sz="2200" dirty="0">
                  <a:solidFill>
                    <a:srgbClr val="FFFFFF"/>
                  </a:solidFill>
                  <a:latin typeface="Calibri" pitchFamily="34" charset="0"/>
                  <a:cs typeface="Arial" pitchFamily="34" charset="0"/>
                </a:rPr>
                <a:t>Dé</a:t>
              </a:r>
              <a:r>
                <a:rPr kumimoji="0" lang="fr-FR" sz="2200" b="0" i="0" u="none" strike="noStrike" cap="none" normalizeH="0" baseline="0" dirty="0">
                  <a:ln>
                    <a:noFill/>
                  </a:ln>
                  <a:solidFill>
                    <a:srgbClr val="FFFFFF"/>
                  </a:solidFill>
                  <a:effectLst/>
                  <a:latin typeface="Calibri" pitchFamily="34" charset="0"/>
                  <a:cs typeface="Arial" pitchFamily="34" charset="0"/>
                </a:rPr>
                <a:t>partement des sciences alimentaires</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5">
              <a:extLst>
                <a:ext uri="{FF2B5EF4-FFF2-40B4-BE49-F238E27FC236}">
                  <a16:creationId xmlns:a16="http://schemas.microsoft.com/office/drawing/2014/main" id="{36AEED8D-4ECB-C228-BD49-855FA497A196}"/>
                </a:ext>
              </a:extLst>
            </p:cNvPr>
            <p:cNvSpPr>
              <a:spLocks noChangeArrowheads="1"/>
            </p:cNvSpPr>
            <p:nvPr/>
          </p:nvSpPr>
          <p:spPr bwMode="auto">
            <a:xfrm>
              <a:off x="354"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22640F5A-25EF-C66A-2F61-AFBDFB67879A}"/>
                </a:ext>
              </a:extLst>
            </p:cNvPr>
            <p:cNvSpPr>
              <a:spLocks noChangeArrowheads="1"/>
            </p:cNvSpPr>
            <p:nvPr/>
          </p:nvSpPr>
          <p:spPr bwMode="auto">
            <a:xfrm>
              <a:off x="3245"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 name="Rectangle 7">
              <a:extLst>
                <a:ext uri="{FF2B5EF4-FFF2-40B4-BE49-F238E27FC236}">
                  <a16:creationId xmlns:a16="http://schemas.microsoft.com/office/drawing/2014/main" id="{F16BB675-1F66-E1B8-8E6E-ABF4EF85306D}"/>
                </a:ext>
              </a:extLst>
            </p:cNvPr>
            <p:cNvSpPr>
              <a:spLocks noChangeArrowheads="1"/>
            </p:cNvSpPr>
            <p:nvPr/>
          </p:nvSpPr>
          <p:spPr bwMode="auto">
            <a:xfrm>
              <a:off x="6137"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 name="Rectangle 8">
              <a:extLst>
                <a:ext uri="{FF2B5EF4-FFF2-40B4-BE49-F238E27FC236}">
                  <a16:creationId xmlns:a16="http://schemas.microsoft.com/office/drawing/2014/main" id="{A03ABB44-D8A4-ABD3-2B5B-E4EE16151436}"/>
                </a:ext>
              </a:extLst>
            </p:cNvPr>
            <p:cNvSpPr>
              <a:spLocks noChangeArrowheads="1"/>
            </p:cNvSpPr>
            <p:nvPr/>
          </p:nvSpPr>
          <p:spPr bwMode="auto">
            <a:xfrm>
              <a:off x="9028" y="9607"/>
              <a:ext cx="2860" cy="1073"/>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9">
              <a:extLst>
                <a:ext uri="{FF2B5EF4-FFF2-40B4-BE49-F238E27FC236}">
                  <a16:creationId xmlns:a16="http://schemas.microsoft.com/office/drawing/2014/main" id="{5F40CD8A-5DA3-6847-CD57-A51F546E39A9}"/>
                </a:ext>
              </a:extLst>
            </p:cNvPr>
            <p:cNvSpPr>
              <a:spLocks noChangeArrowheads="1"/>
            </p:cNvSpPr>
            <p:nvPr/>
          </p:nvSpPr>
          <p:spPr bwMode="auto">
            <a:xfrm>
              <a:off x="354" y="2263"/>
              <a:ext cx="8643" cy="7316"/>
            </a:xfrm>
            <a:prstGeom prst="rect">
              <a:avLst/>
            </a:prstGeom>
            <a:solidFill>
              <a:schemeClr val="accent6">
                <a:lumMod val="20000"/>
                <a:lumOff val="80000"/>
              </a:schemeClr>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a:ln>
                    <a:noFill/>
                  </a:ln>
                  <a:solidFill>
                    <a:srgbClr val="622423"/>
                  </a:solidFill>
                  <a:effectLst/>
                  <a:latin typeface="Cambria" pitchFamily="18" charset="0"/>
                  <a:cs typeface="Arial" pitchFamily="34" charset="0"/>
                </a:rPr>
                <a:t>MASTER </a:t>
              </a:r>
              <a:endParaRPr kumimoji="0" lang="fr-FR" sz="3600" b="0" i="0" u="none" strike="noStrike" cap="none" normalizeH="0" baseline="0" dirty="0">
                <a:ln>
                  <a:noFill/>
                </a:ln>
                <a:solidFill>
                  <a:srgbClr val="622423"/>
                </a:solidFill>
                <a:effectLst/>
                <a:latin typeface="Times New Roman" pitchFamily="18" charset="0"/>
                <a:cs typeface="Arial" pitchFamily="34" charset="0"/>
              </a:endParaRPr>
            </a:p>
            <a:p>
              <a:pPr marL="457200" marR="0" lvl="1" indent="0" algn="l" defTabSz="914400" rtl="0" eaLnBrk="1" fontAlgn="base" latinLnBrk="0" hangingPunct="1">
                <a:lnSpc>
                  <a:spcPct val="100000"/>
                </a:lnSpc>
                <a:spcBef>
                  <a:spcPct val="0"/>
                </a:spcBef>
                <a:spcAft>
                  <a:spcPts val="800"/>
                </a:spcAft>
                <a:buClr>
                  <a:srgbClr val="FFFFFF"/>
                </a:buClr>
                <a:buSzTx/>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2" name="Rectangle 10">
              <a:extLst>
                <a:ext uri="{FF2B5EF4-FFF2-40B4-BE49-F238E27FC236}">
                  <a16:creationId xmlns:a16="http://schemas.microsoft.com/office/drawing/2014/main" id="{F54932A4-3382-E646-AFCB-3221998D71AA}"/>
                </a:ext>
              </a:extLst>
            </p:cNvPr>
            <p:cNvSpPr>
              <a:spLocks noChangeArrowheads="1"/>
            </p:cNvSpPr>
            <p:nvPr/>
          </p:nvSpPr>
          <p:spPr bwMode="auto">
            <a:xfrm>
              <a:off x="9028" y="2263"/>
              <a:ext cx="2859" cy="7316"/>
            </a:xfrm>
            <a:prstGeom prst="rect">
              <a:avLst/>
            </a:prstGeom>
            <a:solidFill>
              <a:srgbClr val="D9E2F3"/>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3" name="Rectangle 11">
              <a:extLst>
                <a:ext uri="{FF2B5EF4-FFF2-40B4-BE49-F238E27FC236}">
                  <a16:creationId xmlns:a16="http://schemas.microsoft.com/office/drawing/2014/main" id="{E2C39431-D364-5B2F-ECD2-FDD5B9B89A9D}"/>
                </a:ext>
              </a:extLst>
            </p:cNvPr>
            <p:cNvSpPr>
              <a:spLocks noChangeArrowheads="1"/>
            </p:cNvSpPr>
            <p:nvPr/>
          </p:nvSpPr>
          <p:spPr bwMode="auto">
            <a:xfrm>
              <a:off x="354" y="10710"/>
              <a:ext cx="8643" cy="4337"/>
            </a:xfrm>
            <a:prstGeom prst="rect">
              <a:avLst/>
            </a:prstGeom>
            <a:solidFill>
              <a:srgbClr val="ED7D3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 name="Rectangle 12">
              <a:extLst>
                <a:ext uri="{FF2B5EF4-FFF2-40B4-BE49-F238E27FC236}">
                  <a16:creationId xmlns:a16="http://schemas.microsoft.com/office/drawing/2014/main" id="{9A6B88AE-6872-7D69-EB6C-88907B3AA606}"/>
                </a:ext>
              </a:extLst>
            </p:cNvPr>
            <p:cNvSpPr>
              <a:spLocks noChangeArrowheads="1"/>
            </p:cNvSpPr>
            <p:nvPr/>
          </p:nvSpPr>
          <p:spPr bwMode="auto">
            <a:xfrm>
              <a:off x="9028" y="10710"/>
              <a:ext cx="2859" cy="4337"/>
            </a:xfrm>
            <a:prstGeom prst="rect">
              <a:avLst/>
            </a:prstGeom>
            <a:solidFill>
              <a:schemeClr val="accent6">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13">
              <a:extLst>
                <a:ext uri="{FF2B5EF4-FFF2-40B4-BE49-F238E27FC236}">
                  <a16:creationId xmlns:a16="http://schemas.microsoft.com/office/drawing/2014/main" id="{8DBE79D6-5346-D48E-D76E-08626F5C9AA8}"/>
                </a:ext>
              </a:extLst>
            </p:cNvPr>
            <p:cNvSpPr>
              <a:spLocks noChangeArrowheads="1"/>
            </p:cNvSpPr>
            <p:nvPr/>
          </p:nvSpPr>
          <p:spPr bwMode="auto">
            <a:xfrm>
              <a:off x="354" y="15047"/>
              <a:ext cx="11527" cy="891"/>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lvl="0" algn="ctr" fontAlgn="base">
                <a:spcBef>
                  <a:spcPct val="0"/>
                </a:spcBef>
                <a:spcAft>
                  <a:spcPct val="0"/>
                </a:spcAft>
              </a:pPr>
              <a:r>
                <a:rPr lang="fr-FR" sz="1200" dirty="0"/>
                <a:t>Email. contact@univ-blida.dz ; Emplacement. </a:t>
              </a:r>
              <a:r>
                <a:rPr lang="fr-FR" sz="1200" i="1" dirty="0"/>
                <a:t>BP 270 Route </a:t>
              </a:r>
              <a:r>
                <a:rPr lang="fr-FR" sz="1200" i="1" dirty="0" err="1"/>
                <a:t>Soumâa</a:t>
              </a:r>
              <a:r>
                <a:rPr lang="fr-FR" sz="1200" i="1" dirty="0"/>
                <a:t> -BLIDA-, Algérie</a:t>
              </a:r>
              <a:r>
                <a:rPr lang="fr-FR" sz="1200" dirty="0"/>
                <a:t> </a:t>
              </a:r>
              <a:r>
                <a:rPr lang="fr-FR" sz="1200" b="1" dirty="0">
                  <a:solidFill>
                    <a:schemeClr val="bg1"/>
                  </a:solidFill>
                </a:rPr>
                <a:t>;</a:t>
              </a:r>
              <a:endParaRPr kumimoji="0" lang="fr-FR" sz="1200" b="1" i="0" u="none" strike="noStrike" cap="none" normalizeH="0" baseline="0" dirty="0">
                <a:ln>
                  <a:noFill/>
                </a:ln>
                <a:solidFill>
                  <a:schemeClr val="bg1"/>
                </a:solidFill>
                <a:effectLst/>
                <a:latin typeface="Arial" pitchFamily="34" charset="0"/>
                <a:cs typeface="Arial" pitchFamily="34" charset="0"/>
              </a:endParaRPr>
            </a:p>
          </p:txBody>
        </p:sp>
      </p:grpSp>
      <p:pic>
        <p:nvPicPr>
          <p:cNvPr id="16" name="Image 15">
            <a:extLst>
              <a:ext uri="{FF2B5EF4-FFF2-40B4-BE49-F238E27FC236}">
                <a16:creationId xmlns:a16="http://schemas.microsoft.com/office/drawing/2014/main" id="{E7A2A945-A735-008D-D96B-064545CB7E97}"/>
              </a:ext>
            </a:extLst>
          </p:cNvPr>
          <p:cNvPicPr/>
          <p:nvPr/>
        </p:nvPicPr>
        <p:blipFill>
          <a:blip r:embed="rId2"/>
          <a:srcRect/>
          <a:stretch>
            <a:fillRect/>
          </a:stretch>
        </p:blipFill>
        <p:spPr bwMode="auto">
          <a:xfrm>
            <a:off x="5143512" y="3714744"/>
            <a:ext cx="1714488" cy="2286016"/>
          </a:xfrm>
          <a:prstGeom prst="rect">
            <a:avLst/>
          </a:prstGeom>
          <a:noFill/>
          <a:ln w="9525">
            <a:noFill/>
            <a:miter lim="800000"/>
            <a:headEnd/>
            <a:tailEnd/>
          </a:ln>
        </p:spPr>
      </p:pic>
      <p:pic>
        <p:nvPicPr>
          <p:cNvPr id="17" name="Picture 14">
            <a:extLst>
              <a:ext uri="{FF2B5EF4-FFF2-40B4-BE49-F238E27FC236}">
                <a16:creationId xmlns:a16="http://schemas.microsoft.com/office/drawing/2014/main" id="{2A0DFC22-88C4-1155-71A8-3D2472C84229}"/>
              </a:ext>
            </a:extLst>
          </p:cNvPr>
          <p:cNvPicPr>
            <a:picLocks noChangeAspect="1" noChangeArrowheads="1"/>
          </p:cNvPicPr>
          <p:nvPr/>
        </p:nvPicPr>
        <p:blipFill>
          <a:blip r:embed="rId3"/>
          <a:srcRect/>
          <a:stretch>
            <a:fillRect/>
          </a:stretch>
        </p:blipFill>
        <p:spPr bwMode="auto">
          <a:xfrm>
            <a:off x="5143512" y="1357290"/>
            <a:ext cx="1714488" cy="2357454"/>
          </a:xfrm>
          <a:prstGeom prst="rect">
            <a:avLst/>
          </a:prstGeom>
          <a:noFill/>
          <a:ln w="9525">
            <a:noFill/>
            <a:miter lim="800000"/>
            <a:headEnd/>
            <a:tailEnd/>
          </a:ln>
          <a:effectLst/>
        </p:spPr>
      </p:pic>
      <p:sp>
        <p:nvSpPr>
          <p:cNvPr id="18" name="ZoneTexte 17">
            <a:extLst>
              <a:ext uri="{FF2B5EF4-FFF2-40B4-BE49-F238E27FC236}">
                <a16:creationId xmlns:a16="http://schemas.microsoft.com/office/drawing/2014/main" id="{C3F10CBD-D5F6-0763-AA4E-E87137E14F8F}"/>
              </a:ext>
            </a:extLst>
          </p:cNvPr>
          <p:cNvSpPr txBox="1"/>
          <p:nvPr/>
        </p:nvSpPr>
        <p:spPr>
          <a:xfrm>
            <a:off x="500042" y="3502118"/>
            <a:ext cx="4072273" cy="830997"/>
          </a:xfrm>
          <a:prstGeom prst="rect">
            <a:avLst/>
          </a:prstGeom>
          <a:noFill/>
        </p:spPr>
        <p:txBody>
          <a:bodyPr wrap="square">
            <a:spAutoFit/>
          </a:bodyPr>
          <a:lstStyle/>
          <a:p>
            <a:pPr algn="ctr"/>
            <a:r>
              <a:rPr kumimoji="1" lang="fr-CA" sz="2400" dirty="0">
                <a:solidFill>
                  <a:srgbClr val="000000"/>
                </a:solidFill>
              </a:rPr>
              <a:t>Nutrition et Diététique Humaine (NDH)</a:t>
            </a:r>
          </a:p>
        </p:txBody>
      </p:sp>
      <p:pic>
        <p:nvPicPr>
          <p:cNvPr id="21" name="Image 20">
            <a:extLst>
              <a:ext uri="{FF2B5EF4-FFF2-40B4-BE49-F238E27FC236}">
                <a16:creationId xmlns:a16="http://schemas.microsoft.com/office/drawing/2014/main" id="{06E87CD9-A945-34A9-3A7B-2C451EA540A9}"/>
              </a:ext>
            </a:extLst>
          </p:cNvPr>
          <p:cNvPicPr>
            <a:picLocks noChangeAspect="1"/>
          </p:cNvPicPr>
          <p:nvPr/>
        </p:nvPicPr>
        <p:blipFill>
          <a:blip r:embed="rId4"/>
          <a:stretch>
            <a:fillRect/>
          </a:stretch>
        </p:blipFill>
        <p:spPr>
          <a:xfrm>
            <a:off x="1240513" y="6136563"/>
            <a:ext cx="3331802" cy="1743075"/>
          </a:xfrm>
          <a:prstGeom prst="rect">
            <a:avLst/>
          </a:prstGeom>
        </p:spPr>
      </p:pic>
    </p:spTree>
    <p:extLst>
      <p:ext uri="{BB962C8B-B14F-4D97-AF65-F5344CB8AC3E}">
        <p14:creationId xmlns:p14="http://schemas.microsoft.com/office/powerpoint/2010/main" val="88142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E4C16D-B932-8993-85EF-61A3A310EFF8}"/>
              </a:ext>
            </a:extLst>
          </p:cNvPr>
          <p:cNvSpPr>
            <a:spLocks noGrp="1"/>
          </p:cNvSpPr>
          <p:nvPr>
            <p:ph type="title"/>
          </p:nvPr>
        </p:nvSpPr>
        <p:spPr/>
        <p:txBody>
          <a:bodyPr>
            <a:normAutofit fontScale="90000"/>
          </a:bodyPr>
          <a:lstStyle/>
          <a:p>
            <a:r>
              <a:rPr lang="fr-CA" dirty="0"/>
              <a:t>Profils et compétences métiers visés</a:t>
            </a:r>
            <a:endParaRPr lang="fr-DZ" dirty="0"/>
          </a:p>
        </p:txBody>
      </p:sp>
      <p:sp>
        <p:nvSpPr>
          <p:cNvPr id="3" name="Espace réservé du contenu 2">
            <a:extLst>
              <a:ext uri="{FF2B5EF4-FFF2-40B4-BE49-F238E27FC236}">
                <a16:creationId xmlns:a16="http://schemas.microsoft.com/office/drawing/2014/main" id="{BEC59665-87FC-9C72-4717-7D9FF3E8D043}"/>
              </a:ext>
            </a:extLst>
          </p:cNvPr>
          <p:cNvSpPr>
            <a:spLocks noGrp="1"/>
          </p:cNvSpPr>
          <p:nvPr>
            <p:ph idx="1"/>
          </p:nvPr>
        </p:nvSpPr>
        <p:spPr/>
        <p:txBody>
          <a:bodyPr>
            <a:normAutofit fontScale="85000" lnSpcReduction="10000"/>
          </a:bodyPr>
          <a:lstStyle/>
          <a:p>
            <a:pPr>
              <a:buFont typeface="Wingdings" panose="05000000000000000000" pitchFamily="2" charset="2"/>
              <a:buChar char="ü"/>
            </a:pPr>
            <a:r>
              <a:rPr lang="fr-CA" dirty="0"/>
              <a:t>Expertise en nutrition humaine, clinique et santé publique</a:t>
            </a:r>
          </a:p>
          <a:p>
            <a:pPr>
              <a:buFont typeface="Wingdings" panose="05000000000000000000" pitchFamily="2" charset="2"/>
              <a:buChar char="ü"/>
            </a:pPr>
            <a:r>
              <a:rPr lang="fr-CA" dirty="0"/>
              <a:t>Évaluation nutritionnelle et élaboration de régimes personnalisés</a:t>
            </a:r>
          </a:p>
          <a:p>
            <a:pPr>
              <a:buFont typeface="Wingdings" panose="05000000000000000000" pitchFamily="2" charset="2"/>
              <a:buChar char="ü"/>
            </a:pPr>
            <a:r>
              <a:rPr lang="fr-CA" dirty="0"/>
              <a:t>Prise en charge des maladies chroniques (diabète, obésité…)Maîtrise de la qualité et sécurité des aliments</a:t>
            </a:r>
          </a:p>
          <a:p>
            <a:pPr>
              <a:buFont typeface="Wingdings" panose="05000000000000000000" pitchFamily="2" charset="2"/>
              <a:buChar char="ü"/>
            </a:pPr>
            <a:r>
              <a:rPr lang="fr-CA" dirty="0"/>
              <a:t>Conception de programmes de prévention et d’éducation nutritionnelle</a:t>
            </a:r>
          </a:p>
          <a:p>
            <a:pPr>
              <a:buFont typeface="Wingdings" panose="05000000000000000000" pitchFamily="2" charset="2"/>
              <a:buChar char="ü"/>
            </a:pPr>
            <a:r>
              <a:rPr lang="fr-CA" dirty="0"/>
              <a:t>Compétences en gestion de la qualité et formulation de produits</a:t>
            </a:r>
          </a:p>
          <a:p>
            <a:pPr>
              <a:buFont typeface="Wingdings" panose="05000000000000000000" pitchFamily="2" charset="2"/>
              <a:buChar char="ü"/>
            </a:pPr>
            <a:r>
              <a:rPr lang="fr-CA" dirty="0"/>
              <a:t>Capacité à réaliser des analyses et des recherches appliquées</a:t>
            </a:r>
            <a:endParaRPr lang="fr-DZ" dirty="0"/>
          </a:p>
        </p:txBody>
      </p:sp>
    </p:spTree>
    <p:extLst>
      <p:ext uri="{BB962C8B-B14F-4D97-AF65-F5344CB8AC3E}">
        <p14:creationId xmlns:p14="http://schemas.microsoft.com/office/powerpoint/2010/main" val="1893724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B8D1EA-4045-65D0-1300-3E1B33657842}"/>
              </a:ext>
            </a:extLst>
          </p:cNvPr>
          <p:cNvSpPr>
            <a:spLocks noGrp="1"/>
          </p:cNvSpPr>
          <p:nvPr>
            <p:ph type="title"/>
          </p:nvPr>
        </p:nvSpPr>
        <p:spPr/>
        <p:txBody>
          <a:bodyPr/>
          <a:lstStyle/>
          <a:p>
            <a:pPr algn="ctr"/>
            <a:r>
              <a:rPr lang="en-GB" dirty="0" err="1"/>
              <a:t>Débouchés</a:t>
            </a:r>
            <a:endParaRPr lang="fr-DZ" dirty="0"/>
          </a:p>
        </p:txBody>
      </p:sp>
      <p:sp>
        <p:nvSpPr>
          <p:cNvPr id="3" name="Espace réservé du contenu 2">
            <a:extLst>
              <a:ext uri="{FF2B5EF4-FFF2-40B4-BE49-F238E27FC236}">
                <a16:creationId xmlns:a16="http://schemas.microsoft.com/office/drawing/2014/main" id="{51282658-4A91-E40B-2BD0-2EEB063EF119}"/>
              </a:ext>
            </a:extLst>
          </p:cNvPr>
          <p:cNvSpPr>
            <a:spLocks noGrp="1"/>
          </p:cNvSpPr>
          <p:nvPr>
            <p:ph idx="1"/>
          </p:nvPr>
        </p:nvSpPr>
        <p:spPr/>
        <p:txBody>
          <a:bodyPr/>
          <a:lstStyle/>
          <a:p>
            <a:pPr>
              <a:buFont typeface="Wingdings" panose="05000000000000000000" pitchFamily="2" charset="2"/>
              <a:buChar char="ü"/>
            </a:pPr>
            <a:r>
              <a:rPr lang="fr-CA" dirty="0"/>
              <a:t>Diététicien clinicien</a:t>
            </a:r>
          </a:p>
          <a:p>
            <a:pPr>
              <a:buFont typeface="Wingdings" panose="05000000000000000000" pitchFamily="2" charset="2"/>
              <a:buChar char="ü"/>
            </a:pPr>
            <a:r>
              <a:rPr lang="fr-CA" dirty="0"/>
              <a:t>Conseiller nutritionnel</a:t>
            </a:r>
          </a:p>
          <a:p>
            <a:pPr>
              <a:buFont typeface="Wingdings" panose="05000000000000000000" pitchFamily="2" charset="2"/>
              <a:buChar char="ü"/>
            </a:pPr>
            <a:r>
              <a:rPr lang="fr-CA" dirty="0"/>
              <a:t>Chargé de qualité</a:t>
            </a:r>
          </a:p>
          <a:p>
            <a:pPr>
              <a:buFont typeface="Wingdings" panose="05000000000000000000" pitchFamily="2" charset="2"/>
              <a:buChar char="ü"/>
            </a:pPr>
            <a:r>
              <a:rPr lang="fr-CA" dirty="0"/>
              <a:t>Cadre en santé publique / recherche</a:t>
            </a:r>
            <a:endParaRPr lang="fr-DZ" dirty="0"/>
          </a:p>
        </p:txBody>
      </p:sp>
      <p:pic>
        <p:nvPicPr>
          <p:cNvPr id="5" name="Image 4">
            <a:extLst>
              <a:ext uri="{FF2B5EF4-FFF2-40B4-BE49-F238E27FC236}">
                <a16:creationId xmlns:a16="http://schemas.microsoft.com/office/drawing/2014/main" id="{ECB67EBA-385B-AC0B-F5DB-58B4A73F5AED}"/>
              </a:ext>
            </a:extLst>
          </p:cNvPr>
          <p:cNvPicPr>
            <a:picLocks noChangeAspect="1"/>
          </p:cNvPicPr>
          <p:nvPr/>
        </p:nvPicPr>
        <p:blipFill>
          <a:blip r:embed="rId2"/>
          <a:stretch>
            <a:fillRect/>
          </a:stretch>
        </p:blipFill>
        <p:spPr>
          <a:xfrm>
            <a:off x="1052736" y="5109632"/>
            <a:ext cx="4536504" cy="2342687"/>
          </a:xfrm>
          <a:prstGeom prst="rect">
            <a:avLst/>
          </a:prstGeom>
        </p:spPr>
      </p:pic>
    </p:spTree>
    <p:extLst>
      <p:ext uri="{BB962C8B-B14F-4D97-AF65-F5344CB8AC3E}">
        <p14:creationId xmlns:p14="http://schemas.microsoft.com/office/powerpoint/2010/main" val="113724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F85925-AAEE-495B-776A-A4D44C4CC235}"/>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F554FDAC-110A-80C7-41CB-20FF84214689}"/>
              </a:ext>
            </a:extLst>
          </p:cNvPr>
          <p:cNvSpPr>
            <a:spLocks noGrp="1"/>
          </p:cNvSpPr>
          <p:nvPr>
            <p:ph idx="1"/>
          </p:nvPr>
        </p:nvSpPr>
        <p:spPr/>
        <p:txBody>
          <a:bodyPr/>
          <a:lstStyle/>
          <a:p>
            <a:endParaRPr lang="fr-DZ"/>
          </a:p>
        </p:txBody>
      </p:sp>
      <p:sp>
        <p:nvSpPr>
          <p:cNvPr id="4" name="ZoneTexte 3">
            <a:extLst>
              <a:ext uri="{FF2B5EF4-FFF2-40B4-BE49-F238E27FC236}">
                <a16:creationId xmlns:a16="http://schemas.microsoft.com/office/drawing/2014/main" id="{2E50D1BB-887D-AFDF-07E9-F5DD5C04DF06}"/>
              </a:ext>
            </a:extLst>
          </p:cNvPr>
          <p:cNvSpPr txBox="1"/>
          <p:nvPr/>
        </p:nvSpPr>
        <p:spPr>
          <a:xfrm>
            <a:off x="3214686" y="5000629"/>
            <a:ext cx="3286148" cy="1723549"/>
          </a:xfrm>
          <a:prstGeom prst="rect">
            <a:avLst/>
          </a:prstGeom>
          <a:solidFill>
            <a:schemeClr val="bg2">
              <a:lumMod val="90000"/>
            </a:schemeClr>
          </a:solidFill>
        </p:spPr>
        <p:txBody>
          <a:bodyPr wrap="square" rtlCol="0">
            <a:spAutoFit/>
          </a:bodyPr>
          <a:lstStyle/>
          <a:p>
            <a:r>
              <a:rPr lang="fr-FR" sz="1400" dirty="0">
                <a:latin typeface="Bahnschrift SemiBold Condensed" pitchFamily="34" charset="0"/>
              </a:rPr>
              <a:t>                              </a:t>
            </a:r>
          </a:p>
          <a:p>
            <a:r>
              <a:rPr lang="fr-FR" dirty="0">
                <a:solidFill>
                  <a:srgbClr val="C00000"/>
                </a:solidFill>
                <a:latin typeface="Bahnschrift SemiBold Condensed" pitchFamily="34" charset="0"/>
              </a:rPr>
              <a:t>Semestre 4 </a:t>
            </a:r>
          </a:p>
          <a:p>
            <a:pPr>
              <a:buBlip>
                <a:blip r:embed="rId2"/>
              </a:buBlip>
            </a:pPr>
            <a:r>
              <a:rPr lang="fr-FR" sz="1400" dirty="0">
                <a:latin typeface="Bahnschrift SemiBold Condensed" pitchFamily="34" charset="0"/>
              </a:rPr>
              <a:t>Stage en entreprise ou laboratoire de recherche</a:t>
            </a:r>
          </a:p>
          <a:p>
            <a:pPr>
              <a:buBlip>
                <a:blip r:embed="rId2"/>
              </a:buBlip>
            </a:pPr>
            <a:r>
              <a:rPr lang="fr-FR" sz="1400" dirty="0">
                <a:latin typeface="Bahnschrift SemiBold Condensed" pitchFamily="34" charset="0"/>
              </a:rPr>
              <a:t>Rédaction du mémoire de fin d’études</a:t>
            </a:r>
          </a:p>
          <a:p>
            <a:pPr>
              <a:buBlip>
                <a:blip r:embed="rId2"/>
              </a:buBlip>
            </a:pPr>
            <a:r>
              <a:rPr lang="fr-FR" sz="1400" dirty="0">
                <a:solidFill>
                  <a:srgbClr val="FF0000"/>
                </a:solidFill>
                <a:latin typeface="Bahnschrift SemiBold Condensed" pitchFamily="34" charset="0"/>
              </a:rPr>
              <a:t>Soutenance du mémoire</a:t>
            </a:r>
          </a:p>
          <a:p>
            <a:pPr>
              <a:buBlip>
                <a:blip r:embed="rId2"/>
              </a:buBlip>
            </a:pPr>
            <a:endParaRPr lang="fr-FR" sz="1400" dirty="0">
              <a:latin typeface="Bahnschrift SemiBold Condensed" pitchFamily="34" charset="0"/>
            </a:endParaRPr>
          </a:p>
          <a:p>
            <a:endParaRPr lang="fr-FR" dirty="0"/>
          </a:p>
        </p:txBody>
      </p:sp>
      <p:sp>
        <p:nvSpPr>
          <p:cNvPr id="5" name="ZoneTexte 4">
            <a:extLst>
              <a:ext uri="{FF2B5EF4-FFF2-40B4-BE49-F238E27FC236}">
                <a16:creationId xmlns:a16="http://schemas.microsoft.com/office/drawing/2014/main" id="{A2230181-36E0-F616-1CF2-0A6915866357}"/>
              </a:ext>
            </a:extLst>
          </p:cNvPr>
          <p:cNvSpPr txBox="1"/>
          <p:nvPr/>
        </p:nvSpPr>
        <p:spPr>
          <a:xfrm>
            <a:off x="142852" y="2382937"/>
            <a:ext cx="2928934" cy="2308324"/>
          </a:xfrm>
          <a:prstGeom prst="rect">
            <a:avLst/>
          </a:prstGeom>
          <a:solidFill>
            <a:schemeClr val="bg2">
              <a:lumMod val="90000"/>
            </a:schemeClr>
          </a:solidFill>
        </p:spPr>
        <p:txBody>
          <a:bodyPr wrap="square" rtlCol="0">
            <a:spAutoFit/>
          </a:bodyPr>
          <a:lstStyle/>
          <a:p>
            <a:pPr lvl="0" algn="ctr"/>
            <a:r>
              <a:rPr lang="fr-FR" dirty="0">
                <a:solidFill>
                  <a:srgbClr val="C00000"/>
                </a:solidFill>
                <a:latin typeface="Bahnschrift SemiBold Condensed" pitchFamily="34" charset="0"/>
              </a:rPr>
              <a:t>Semestre 1</a:t>
            </a:r>
          </a:p>
          <a:p>
            <a:pPr lvl="0">
              <a:buBlip>
                <a:blip r:embed="rId2"/>
              </a:buBlip>
            </a:pPr>
            <a:r>
              <a:rPr lang="fr-CA" sz="1400" dirty="0">
                <a:latin typeface="Bahnschrift SemiBold Condensed" pitchFamily="34" charset="0"/>
              </a:rPr>
              <a:t>Nutrition clinique et pathologies métaboliques complexes</a:t>
            </a:r>
          </a:p>
          <a:p>
            <a:pPr lvl="0">
              <a:buBlip>
                <a:blip r:embed="rId2"/>
              </a:buBlip>
            </a:pPr>
            <a:r>
              <a:rPr lang="fr-CA" sz="1400" dirty="0">
                <a:latin typeface="Bahnschrift SemiBold Condensed" pitchFamily="34" charset="0"/>
              </a:rPr>
              <a:t>Épigénétique nutritionnelle</a:t>
            </a:r>
          </a:p>
          <a:p>
            <a:pPr lvl="0">
              <a:buBlip>
                <a:blip r:embed="rId2"/>
              </a:buBlip>
            </a:pPr>
            <a:r>
              <a:rPr lang="fr-CA" sz="1400" dirty="0">
                <a:latin typeface="Bahnschrift SemiBold Condensed" pitchFamily="34" charset="0"/>
              </a:rPr>
              <a:t>Initiation au coaching alimentaire</a:t>
            </a:r>
          </a:p>
          <a:p>
            <a:pPr lvl="0">
              <a:buBlip>
                <a:blip r:embed="rId2"/>
              </a:buBlip>
            </a:pPr>
            <a:r>
              <a:rPr lang="fr-CA" sz="1400" dirty="0">
                <a:latin typeface="Bahnschrift SemiBold Condensed" pitchFamily="34" charset="0"/>
              </a:rPr>
              <a:t>Diététique appliquée</a:t>
            </a:r>
          </a:p>
          <a:p>
            <a:pPr lvl="0">
              <a:buBlip>
                <a:blip r:embed="rId2"/>
              </a:buBlip>
            </a:pPr>
            <a:r>
              <a:rPr lang="fr-CA" sz="1400" dirty="0">
                <a:latin typeface="Bahnschrift SemiBold Condensed" pitchFamily="34" charset="0"/>
              </a:rPr>
              <a:t>Microbiologie alimentaire appliquée</a:t>
            </a:r>
          </a:p>
          <a:p>
            <a:pPr lvl="0">
              <a:buBlip>
                <a:blip r:embed="rId2"/>
              </a:buBlip>
            </a:pPr>
            <a:r>
              <a:rPr lang="fr-CA" sz="1400" dirty="0">
                <a:latin typeface="Bahnschrift SemiBold Condensed" pitchFamily="34" charset="0"/>
              </a:rPr>
              <a:t>Bases de réglementation des aliments</a:t>
            </a:r>
          </a:p>
          <a:p>
            <a:pPr lvl="0">
              <a:buBlip>
                <a:blip r:embed="rId2"/>
              </a:buBlip>
            </a:pPr>
            <a:r>
              <a:rPr lang="fr-CA" sz="1400" dirty="0">
                <a:latin typeface="Bahnschrift SemiBold Condensed" pitchFamily="34" charset="0"/>
              </a:rPr>
              <a:t>Logiciels libres et open source</a:t>
            </a:r>
          </a:p>
          <a:p>
            <a:pPr lvl="0">
              <a:buBlip>
                <a:blip r:embed="rId2"/>
              </a:buBlip>
            </a:pPr>
            <a:r>
              <a:rPr lang="fr-CA" sz="1400" dirty="0">
                <a:latin typeface="Bahnschrift SemiBold Condensed" pitchFamily="34" charset="0"/>
              </a:rPr>
              <a:t>Communication</a:t>
            </a:r>
          </a:p>
        </p:txBody>
      </p:sp>
      <p:sp>
        <p:nvSpPr>
          <p:cNvPr id="6" name="ZoneTexte 5">
            <a:extLst>
              <a:ext uri="{FF2B5EF4-FFF2-40B4-BE49-F238E27FC236}">
                <a16:creationId xmlns:a16="http://schemas.microsoft.com/office/drawing/2014/main" id="{8DCF40B2-162C-C11C-9D1D-05A6D6EBE3CB}"/>
              </a:ext>
            </a:extLst>
          </p:cNvPr>
          <p:cNvSpPr txBox="1"/>
          <p:nvPr/>
        </p:nvSpPr>
        <p:spPr>
          <a:xfrm>
            <a:off x="3214686" y="2357422"/>
            <a:ext cx="3214710" cy="2523768"/>
          </a:xfrm>
          <a:prstGeom prst="rect">
            <a:avLst/>
          </a:prstGeom>
          <a:solidFill>
            <a:schemeClr val="bg2">
              <a:lumMod val="90000"/>
            </a:schemeClr>
          </a:solidFill>
        </p:spPr>
        <p:txBody>
          <a:bodyPr wrap="square" rtlCol="0">
            <a:spAutoFit/>
          </a:bodyPr>
          <a:lstStyle/>
          <a:p>
            <a:pPr algn="ctr"/>
            <a:r>
              <a:rPr lang="fr-FR" dirty="0">
                <a:solidFill>
                  <a:srgbClr val="C00000"/>
                </a:solidFill>
                <a:latin typeface="Bahnschrift SemiBold Condensed" pitchFamily="34" charset="0"/>
              </a:rPr>
              <a:t>Semestre 2 </a:t>
            </a:r>
          </a:p>
          <a:p>
            <a:pPr>
              <a:buBlip>
                <a:blip r:embed="rId2"/>
              </a:buBlip>
            </a:pPr>
            <a:r>
              <a:rPr lang="fr-CA" sz="1400" dirty="0">
                <a:latin typeface="Bahnschrift SemiBold Condensed" pitchFamily="34" charset="0"/>
              </a:rPr>
              <a:t>Nutrition thérapeutique</a:t>
            </a:r>
          </a:p>
          <a:p>
            <a:pPr>
              <a:buBlip>
                <a:blip r:embed="rId2"/>
              </a:buBlip>
            </a:pPr>
            <a:r>
              <a:rPr lang="fr-CA" sz="1400" dirty="0">
                <a:latin typeface="Bahnschrift SemiBold Condensed" pitchFamily="34" charset="0"/>
              </a:rPr>
              <a:t>Microbiote intestinal et santé</a:t>
            </a:r>
          </a:p>
          <a:p>
            <a:pPr>
              <a:buBlip>
                <a:blip r:embed="rId2"/>
              </a:buBlip>
            </a:pPr>
            <a:r>
              <a:rPr lang="fr-CA" sz="1400" dirty="0">
                <a:latin typeface="Bahnschrift SemiBold Condensed" pitchFamily="34" charset="0"/>
              </a:rPr>
              <a:t>Hygiène et sécurité alimentaire</a:t>
            </a:r>
          </a:p>
          <a:p>
            <a:pPr>
              <a:buBlip>
                <a:blip r:embed="rId2"/>
              </a:buBlip>
            </a:pPr>
            <a:r>
              <a:rPr lang="fr-CA" sz="1400" dirty="0">
                <a:latin typeface="Bahnschrift SemiBold Condensed" pitchFamily="34" charset="0"/>
              </a:rPr>
              <a:t>Expertise et contrôle des aliments</a:t>
            </a:r>
          </a:p>
          <a:p>
            <a:pPr>
              <a:buBlip>
                <a:blip r:embed="rId2"/>
              </a:buBlip>
            </a:pPr>
            <a:r>
              <a:rPr lang="fr-CA" sz="1400" dirty="0">
                <a:latin typeface="Bahnschrift SemiBold Condensed" pitchFamily="34" charset="0"/>
              </a:rPr>
              <a:t>Stimulation du système immunitaire (approche nutritionnelle)</a:t>
            </a:r>
          </a:p>
          <a:p>
            <a:pPr>
              <a:buBlip>
                <a:blip r:embed="rId2"/>
              </a:buBlip>
            </a:pPr>
            <a:r>
              <a:rPr lang="fr-CA" sz="1400" dirty="0">
                <a:latin typeface="Bahnschrift SemiBold Condensed" pitchFamily="34" charset="0"/>
              </a:rPr>
              <a:t>Nutrition et phytothérapie</a:t>
            </a:r>
          </a:p>
          <a:p>
            <a:pPr>
              <a:buBlip>
                <a:blip r:embed="rId2"/>
              </a:buBlip>
            </a:pPr>
            <a:r>
              <a:rPr lang="fr-CA" sz="1400" dirty="0">
                <a:latin typeface="Bahnschrift SemiBold Condensed" pitchFamily="34" charset="0"/>
              </a:rPr>
              <a:t>Programmation informatique appliquée aux sciences et technologies</a:t>
            </a:r>
          </a:p>
          <a:p>
            <a:pPr>
              <a:buBlip>
                <a:blip r:embed="rId2"/>
              </a:buBlip>
            </a:pPr>
            <a:r>
              <a:rPr lang="fr-CA" sz="1400" dirty="0">
                <a:latin typeface="Bahnschrift SemiBold Condensed" pitchFamily="34" charset="0"/>
              </a:rPr>
              <a:t>Législation</a:t>
            </a:r>
          </a:p>
        </p:txBody>
      </p:sp>
      <p:sp>
        <p:nvSpPr>
          <p:cNvPr id="7" name="ZoneTexte 6">
            <a:extLst>
              <a:ext uri="{FF2B5EF4-FFF2-40B4-BE49-F238E27FC236}">
                <a16:creationId xmlns:a16="http://schemas.microsoft.com/office/drawing/2014/main" id="{2D282B72-6BAA-19BE-85A8-878B1BC62CF1}"/>
              </a:ext>
            </a:extLst>
          </p:cNvPr>
          <p:cNvSpPr txBox="1"/>
          <p:nvPr/>
        </p:nvSpPr>
        <p:spPr>
          <a:xfrm>
            <a:off x="111594" y="5401263"/>
            <a:ext cx="2928934" cy="2739211"/>
          </a:xfrm>
          <a:prstGeom prst="rect">
            <a:avLst/>
          </a:prstGeom>
          <a:solidFill>
            <a:schemeClr val="bg2">
              <a:lumMod val="90000"/>
            </a:schemeClr>
          </a:solidFill>
        </p:spPr>
        <p:txBody>
          <a:bodyPr wrap="square" rtlCol="0">
            <a:spAutoFit/>
          </a:bodyPr>
          <a:lstStyle/>
          <a:p>
            <a:r>
              <a:rPr lang="fr-FR" dirty="0">
                <a:solidFill>
                  <a:srgbClr val="C00000"/>
                </a:solidFill>
                <a:latin typeface="Bahnschrift SemiBold Condensed" pitchFamily="34" charset="0"/>
              </a:rPr>
              <a:t>                  Semestre 3 </a:t>
            </a:r>
          </a:p>
          <a:p>
            <a:pPr>
              <a:buBlip>
                <a:blip r:embed="rId2"/>
              </a:buBlip>
            </a:pPr>
            <a:r>
              <a:rPr lang="fr-CA" sz="1400" dirty="0">
                <a:latin typeface="Bahnschrift SemiBold Condensed" pitchFamily="34" charset="0"/>
              </a:rPr>
              <a:t>Substances et denrées soumises à autorisation</a:t>
            </a:r>
          </a:p>
          <a:p>
            <a:pPr>
              <a:buBlip>
                <a:blip r:embed="rId2"/>
              </a:buBlip>
            </a:pPr>
            <a:r>
              <a:rPr lang="fr-CA" sz="1400" dirty="0">
                <a:latin typeface="Bahnschrift SemiBold Condensed" pitchFamily="34" charset="0"/>
              </a:rPr>
              <a:t>Contaminants alimentaires</a:t>
            </a:r>
          </a:p>
          <a:p>
            <a:pPr>
              <a:buBlip>
                <a:blip r:embed="rId2"/>
              </a:buBlip>
            </a:pPr>
            <a:r>
              <a:rPr lang="fr-CA" sz="1400" dirty="0">
                <a:latin typeface="Bahnschrift SemiBold Condensed" pitchFamily="34" charset="0"/>
              </a:rPr>
              <a:t>Biostatistiques appliquées à la nutrition</a:t>
            </a:r>
          </a:p>
          <a:p>
            <a:pPr>
              <a:buBlip>
                <a:blip r:embed="rId2"/>
              </a:buBlip>
            </a:pPr>
            <a:r>
              <a:rPr lang="fr-CA" sz="1400" dirty="0">
                <a:latin typeface="Bahnschrift SemiBold Condensed" pitchFamily="34" charset="0"/>
              </a:rPr>
              <a:t>Impacts nutritionnels et pharmacologiques</a:t>
            </a:r>
          </a:p>
          <a:p>
            <a:pPr>
              <a:buBlip>
                <a:blip r:embed="rId2"/>
              </a:buBlip>
            </a:pPr>
            <a:r>
              <a:rPr lang="fr-CA" sz="1400" dirty="0">
                <a:latin typeface="Bahnschrift SemiBold Condensed" pitchFamily="34" charset="0"/>
              </a:rPr>
              <a:t>Techniques d’évaluation de la consommation alimentaire</a:t>
            </a:r>
          </a:p>
          <a:p>
            <a:pPr>
              <a:buBlip>
                <a:blip r:embed="rId2"/>
              </a:buBlip>
            </a:pPr>
            <a:r>
              <a:rPr lang="fr-CA" sz="1400" dirty="0">
                <a:latin typeface="Bahnschrift SemiBold Condensed" pitchFamily="34" charset="0"/>
              </a:rPr>
              <a:t>Comportements alimentaires et leurs troubles</a:t>
            </a:r>
          </a:p>
          <a:p>
            <a:pPr>
              <a:buBlip>
                <a:blip r:embed="rId2"/>
              </a:buBlip>
            </a:pPr>
            <a:r>
              <a:rPr lang="fr-CA" sz="1400" dirty="0">
                <a:latin typeface="Bahnschrift SemiBold Condensed" pitchFamily="34" charset="0"/>
              </a:rPr>
              <a:t>IA appliquée aux sciences et technologies</a:t>
            </a:r>
          </a:p>
          <a:p>
            <a:pPr>
              <a:buBlip>
                <a:blip r:embed="rId2"/>
              </a:buBlip>
            </a:pPr>
            <a:r>
              <a:rPr lang="fr-CA" sz="1400">
                <a:latin typeface="Bahnschrift SemiBold Condensed" pitchFamily="34" charset="0"/>
              </a:rPr>
              <a:t>Entrepreneuriat</a:t>
            </a:r>
            <a:endParaRPr lang="fr-CA" sz="1400" dirty="0" err="1">
              <a:latin typeface="Bahnschrift SemiBold Condensed" pitchFamily="34" charset="0"/>
            </a:endParaRPr>
          </a:p>
        </p:txBody>
      </p:sp>
      <p:sp>
        <p:nvSpPr>
          <p:cNvPr id="8" name="ZoneTexte 7">
            <a:extLst>
              <a:ext uri="{FF2B5EF4-FFF2-40B4-BE49-F238E27FC236}">
                <a16:creationId xmlns:a16="http://schemas.microsoft.com/office/drawing/2014/main" id="{2B583D59-5C03-FF08-4DD9-12AED6827C3B}"/>
              </a:ext>
            </a:extLst>
          </p:cNvPr>
          <p:cNvSpPr txBox="1"/>
          <p:nvPr/>
        </p:nvSpPr>
        <p:spPr>
          <a:xfrm>
            <a:off x="1214422" y="571472"/>
            <a:ext cx="4714884" cy="738664"/>
          </a:xfrm>
          <a:prstGeom prst="rect">
            <a:avLst/>
          </a:prstGeom>
          <a:noFill/>
        </p:spPr>
        <p:txBody>
          <a:bodyPr wrap="square" rtlCol="0">
            <a:spAutoFit/>
          </a:bodyPr>
          <a:lstStyle/>
          <a:p>
            <a:r>
              <a:rPr lang="fr-FR" sz="2400" b="1" dirty="0"/>
              <a:t>Programme de la formation </a:t>
            </a:r>
          </a:p>
          <a:p>
            <a:endParaRPr lang="fr-FR" dirty="0"/>
          </a:p>
        </p:txBody>
      </p:sp>
      <p:sp>
        <p:nvSpPr>
          <p:cNvPr id="9" name="ZoneTexte 8">
            <a:extLst>
              <a:ext uri="{FF2B5EF4-FFF2-40B4-BE49-F238E27FC236}">
                <a16:creationId xmlns:a16="http://schemas.microsoft.com/office/drawing/2014/main" id="{BD205CB8-21A4-85B6-75BA-E8970B4FD8FC}"/>
              </a:ext>
            </a:extLst>
          </p:cNvPr>
          <p:cNvSpPr txBox="1"/>
          <p:nvPr/>
        </p:nvSpPr>
        <p:spPr>
          <a:xfrm>
            <a:off x="142852" y="1571604"/>
            <a:ext cx="6572296" cy="523220"/>
          </a:xfrm>
          <a:prstGeom prst="rect">
            <a:avLst/>
          </a:prstGeom>
          <a:noFill/>
        </p:spPr>
        <p:txBody>
          <a:bodyPr wrap="square" rtlCol="0">
            <a:spAutoFit/>
          </a:bodyPr>
          <a:lstStyle/>
          <a:p>
            <a:r>
              <a:rPr lang="fr-FR" sz="1400" dirty="0">
                <a:solidFill>
                  <a:srgbClr val="C00000"/>
                </a:solidFill>
                <a:latin typeface="Bahnschrift SemiBold Condensed" pitchFamily="34" charset="0"/>
              </a:rPr>
              <a:t>Le programme est divisé en quatre semestres, combinant cours théoriques, travaux pratiques, travaux dirigés, projets en groupe et stage professionnel </a:t>
            </a:r>
            <a:r>
              <a:rPr lang="fr-FR" sz="1400" dirty="0">
                <a:latin typeface="Bahnschrift SemiBold Condensed" pitchFamily="34" charset="0"/>
              </a:rPr>
              <a:t>:</a:t>
            </a:r>
          </a:p>
        </p:txBody>
      </p:sp>
      <p:sp>
        <p:nvSpPr>
          <p:cNvPr id="10" name="ZoneTexte 9">
            <a:extLst>
              <a:ext uri="{FF2B5EF4-FFF2-40B4-BE49-F238E27FC236}">
                <a16:creationId xmlns:a16="http://schemas.microsoft.com/office/drawing/2014/main" id="{5D5F132C-13C4-B15B-2BB8-F6840CE1CC0F}"/>
              </a:ext>
            </a:extLst>
          </p:cNvPr>
          <p:cNvSpPr txBox="1"/>
          <p:nvPr/>
        </p:nvSpPr>
        <p:spPr>
          <a:xfrm>
            <a:off x="4857760" y="214282"/>
            <a:ext cx="1500198" cy="369332"/>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2740154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285728" y="2714612"/>
            <a:ext cx="3286148" cy="584775"/>
          </a:xfrm>
          <a:prstGeom prst="rect">
            <a:avLst/>
          </a:prstGeom>
          <a:noFill/>
        </p:spPr>
        <p:txBody>
          <a:bodyPr wrap="square" rtlCol="0">
            <a:spAutoFit/>
          </a:bodyPr>
          <a:lstStyle/>
          <a:p>
            <a:r>
              <a:rPr lang="fr-FR" dirty="0">
                <a:solidFill>
                  <a:srgbClr val="C00000"/>
                </a:solidFill>
                <a:latin typeface="Bahnschrift SemiBold Condensed" pitchFamily="34" charset="0"/>
              </a:rPr>
              <a:t>Domaine de la formation</a:t>
            </a:r>
          </a:p>
          <a:p>
            <a:r>
              <a:rPr lang="fr-FR" sz="1400" b="1" dirty="0">
                <a:latin typeface="Bahnschrift SemiBold Condensed" pitchFamily="34" charset="0"/>
              </a:rPr>
              <a:t>Science de la nature et de la vie</a:t>
            </a:r>
          </a:p>
        </p:txBody>
      </p:sp>
      <p:sp>
        <p:nvSpPr>
          <p:cNvPr id="13" name="ZoneTexte 12"/>
          <p:cNvSpPr txBox="1"/>
          <p:nvPr/>
        </p:nvSpPr>
        <p:spPr>
          <a:xfrm>
            <a:off x="357166" y="4286248"/>
            <a:ext cx="2357454" cy="861774"/>
          </a:xfrm>
          <a:prstGeom prst="rect">
            <a:avLst/>
          </a:prstGeom>
          <a:noFill/>
        </p:spPr>
        <p:txBody>
          <a:bodyPr wrap="square" rtlCol="0">
            <a:spAutoFit/>
          </a:bodyPr>
          <a:lstStyle/>
          <a:p>
            <a:r>
              <a:rPr lang="fr-FR" dirty="0">
                <a:solidFill>
                  <a:srgbClr val="C00000"/>
                </a:solidFill>
                <a:latin typeface="Bahnschrift SemiBold Condensed" pitchFamily="34" charset="0"/>
              </a:rPr>
              <a:t>Niveau</a:t>
            </a:r>
            <a:r>
              <a:rPr lang="fr-FR" dirty="0">
                <a:solidFill>
                  <a:srgbClr val="FF0000"/>
                </a:solidFill>
                <a:latin typeface="Bahnschrift SemiBold Condensed" pitchFamily="34" charset="0"/>
              </a:rPr>
              <a:t> </a:t>
            </a:r>
          </a:p>
          <a:p>
            <a:r>
              <a:rPr lang="fr-FR" sz="1400" dirty="0">
                <a:latin typeface="Bahnschrift SemiBold Condensed" pitchFamily="34" charset="0"/>
              </a:rPr>
              <a:t>Master (Bac+5</a:t>
            </a:r>
            <a:r>
              <a:rPr lang="fr-FR" sz="1400" dirty="0"/>
              <a:t>)</a:t>
            </a:r>
          </a:p>
          <a:p>
            <a:endParaRPr lang="fr-FR" dirty="0"/>
          </a:p>
        </p:txBody>
      </p:sp>
      <p:sp>
        <p:nvSpPr>
          <p:cNvPr id="14" name="ZoneTexte 13"/>
          <p:cNvSpPr txBox="1"/>
          <p:nvPr/>
        </p:nvSpPr>
        <p:spPr>
          <a:xfrm>
            <a:off x="357166" y="5140115"/>
            <a:ext cx="1857388" cy="646331"/>
          </a:xfrm>
          <a:prstGeom prst="rect">
            <a:avLst/>
          </a:prstGeom>
          <a:noFill/>
        </p:spPr>
        <p:txBody>
          <a:bodyPr wrap="square" rtlCol="0">
            <a:spAutoFit/>
          </a:bodyPr>
          <a:lstStyle/>
          <a:p>
            <a:r>
              <a:rPr lang="fr-FR" dirty="0">
                <a:solidFill>
                  <a:srgbClr val="C00000"/>
                </a:solidFill>
                <a:latin typeface="Bahnschrift SemiBold Condensed" pitchFamily="34" charset="0"/>
              </a:rPr>
              <a:t>Durée de la formation </a:t>
            </a:r>
          </a:p>
          <a:p>
            <a:r>
              <a:rPr lang="fr-FR" sz="1400" dirty="0">
                <a:latin typeface="Bahnschrift SemiBold Condensed" pitchFamily="34" charset="0"/>
              </a:rPr>
              <a:t>2 ans (4 semestres</a:t>
            </a:r>
            <a:r>
              <a:rPr lang="fr-FR" dirty="0">
                <a:solidFill>
                  <a:schemeClr val="accent6">
                    <a:lumMod val="75000"/>
                  </a:schemeClr>
                </a:solidFill>
                <a:latin typeface="Bahnschrift SemiBold Condensed" pitchFamily="34" charset="0"/>
              </a:rPr>
              <a:t>)</a:t>
            </a:r>
          </a:p>
        </p:txBody>
      </p:sp>
      <p:sp>
        <p:nvSpPr>
          <p:cNvPr id="15" name="ZoneTexte 14"/>
          <p:cNvSpPr txBox="1"/>
          <p:nvPr/>
        </p:nvSpPr>
        <p:spPr>
          <a:xfrm>
            <a:off x="285728" y="6000760"/>
            <a:ext cx="2500330" cy="584775"/>
          </a:xfrm>
          <a:prstGeom prst="rect">
            <a:avLst/>
          </a:prstGeom>
          <a:noFill/>
        </p:spPr>
        <p:txBody>
          <a:bodyPr wrap="square" rtlCol="0">
            <a:spAutoFit/>
          </a:bodyPr>
          <a:lstStyle/>
          <a:p>
            <a:r>
              <a:rPr lang="fr-FR" dirty="0">
                <a:solidFill>
                  <a:srgbClr val="C00000"/>
                </a:solidFill>
                <a:latin typeface="Bahnschrift SemiBold Condensed" pitchFamily="34" charset="0"/>
              </a:rPr>
              <a:t>Langue d'enseignement </a:t>
            </a:r>
          </a:p>
          <a:p>
            <a:r>
              <a:rPr lang="fr-FR" sz="1400" dirty="0">
                <a:latin typeface="Bahnschrift SemiBold Condensed" pitchFamily="34" charset="0"/>
              </a:rPr>
              <a:t>Français / Anglais</a:t>
            </a:r>
          </a:p>
        </p:txBody>
      </p:sp>
      <p:sp>
        <p:nvSpPr>
          <p:cNvPr id="16" name="ZoneTexte 15"/>
          <p:cNvSpPr txBox="1"/>
          <p:nvPr/>
        </p:nvSpPr>
        <p:spPr>
          <a:xfrm>
            <a:off x="285728" y="6858016"/>
            <a:ext cx="2928958" cy="1354217"/>
          </a:xfrm>
          <a:prstGeom prst="rect">
            <a:avLst/>
          </a:prstGeom>
          <a:noFill/>
        </p:spPr>
        <p:txBody>
          <a:bodyPr wrap="square" rtlCol="0">
            <a:spAutoFit/>
          </a:bodyPr>
          <a:lstStyle/>
          <a:p>
            <a:r>
              <a:rPr lang="fr-FR" dirty="0">
                <a:solidFill>
                  <a:srgbClr val="C00000"/>
                </a:solidFill>
                <a:latin typeface="Bahnschrift SemiBold Condensed" pitchFamily="34" charset="0"/>
              </a:rPr>
              <a:t>Lieu de la formation</a:t>
            </a:r>
          </a:p>
          <a:p>
            <a:endParaRPr lang="fr-FR" sz="800" dirty="0">
              <a:solidFill>
                <a:schemeClr val="accent6">
                  <a:lumMod val="75000"/>
                </a:schemeClr>
              </a:solidFill>
              <a:latin typeface="Bahnschrift SemiBold Condensed" pitchFamily="34" charset="0"/>
            </a:endParaRPr>
          </a:p>
          <a:p>
            <a:r>
              <a:rPr lang="fr-FR" sz="1400" dirty="0">
                <a:latin typeface="Bahnschrift SemiBold Condensed" pitchFamily="34" charset="0"/>
              </a:rPr>
              <a:t>Université Saad DAHLEB Blida1 </a:t>
            </a:r>
          </a:p>
          <a:p>
            <a:r>
              <a:rPr lang="fr-FR" sz="1400" dirty="0">
                <a:latin typeface="Bahnschrift SemiBold Condensed" pitchFamily="34" charset="0"/>
              </a:rPr>
              <a:t>Faculté des Sciences de la Nature et de la Vie Département des Sciences alimentaires </a:t>
            </a:r>
          </a:p>
          <a:p>
            <a:endParaRPr lang="fr-FR" sz="1400" dirty="0">
              <a:latin typeface="Bahnschrift SemiBold Condensed" pitchFamily="34" charset="0"/>
            </a:endParaRPr>
          </a:p>
        </p:txBody>
      </p:sp>
      <p:sp>
        <p:nvSpPr>
          <p:cNvPr id="18" name="ZoneTexte 17"/>
          <p:cNvSpPr txBox="1"/>
          <p:nvPr/>
        </p:nvSpPr>
        <p:spPr>
          <a:xfrm>
            <a:off x="3643314" y="2714612"/>
            <a:ext cx="2928958" cy="5816977"/>
          </a:xfrm>
          <a:prstGeom prst="rect">
            <a:avLst/>
          </a:prstGeom>
          <a:noFill/>
        </p:spPr>
        <p:txBody>
          <a:bodyPr wrap="square" rtlCol="0">
            <a:spAutoFit/>
          </a:bodyPr>
          <a:lstStyle/>
          <a:p>
            <a:r>
              <a:rPr lang="fr-FR" dirty="0">
                <a:solidFill>
                  <a:srgbClr val="C00000"/>
                </a:solidFill>
                <a:latin typeface="Bahnschrift SemiBold Condensed" pitchFamily="34" charset="0"/>
              </a:rPr>
              <a:t>Objectifs de la formation</a:t>
            </a:r>
          </a:p>
          <a:p>
            <a:endParaRPr lang="fr-FR" dirty="0">
              <a:solidFill>
                <a:schemeClr val="accent6">
                  <a:lumMod val="75000"/>
                </a:schemeClr>
              </a:solidFill>
              <a:latin typeface="Bahnschrift SemiBold Condensed" pitchFamily="34" charset="0"/>
            </a:endParaRPr>
          </a:p>
          <a:p>
            <a:pPr lvl="0"/>
            <a:r>
              <a:rPr lang="fr-FR" sz="1400" dirty="0">
                <a:latin typeface="Bahnschrift SemiBold Condensed" pitchFamily="34" charset="0"/>
              </a:rPr>
              <a:t> Mettre sur le marché de l’emploi des cadres qualifiés directement opérationnels au niveau des unités de transformations, valorisation des issus des IAA et de l’agriculture et des organismes conditionneurs et exportateurs</a:t>
            </a:r>
          </a:p>
          <a:p>
            <a:r>
              <a:rPr lang="fr-FR" sz="1400" dirty="0">
                <a:latin typeface="Bahnschrift SemiBold Condensed" pitchFamily="34" charset="0"/>
              </a:rPr>
              <a:t> </a:t>
            </a:r>
          </a:p>
          <a:p>
            <a:pPr lvl="0"/>
            <a:r>
              <a:rPr lang="fr-FR" sz="1400" dirty="0">
                <a:latin typeface="Bahnschrift SemiBold Condensed" pitchFamily="34" charset="0"/>
              </a:rPr>
              <a:t>Compléter la formation en licence et l’acquisition des compétences permettant d’intervenir sur le produit alimentaire (control de qualité, formulation) et les procédés technologiques</a:t>
            </a:r>
          </a:p>
          <a:p>
            <a:r>
              <a:rPr lang="fr-FR" sz="1400" dirty="0">
                <a:latin typeface="Bahnschrift SemiBold Condensed" pitchFamily="34" charset="0"/>
              </a:rPr>
              <a:t> </a:t>
            </a:r>
          </a:p>
          <a:p>
            <a:pPr lvl="0"/>
            <a:r>
              <a:rPr lang="fr-FR" sz="1400" dirty="0">
                <a:latin typeface="Bahnschrift SemiBold Condensed" pitchFamily="34" charset="0"/>
              </a:rPr>
              <a:t>l’étudiant recevra des enseignements dans le domaine de l’économie et de la gestion et pourra intervenir et contribuer dans l’activité technico-commercial et stratégie de développement de l’entreprise</a:t>
            </a:r>
          </a:p>
          <a:p>
            <a:r>
              <a:rPr lang="fr-FR" sz="1400" dirty="0">
                <a:latin typeface="Bahnschrift SemiBold Condensed" pitchFamily="34" charset="0"/>
              </a:rPr>
              <a:t> </a:t>
            </a:r>
          </a:p>
          <a:p>
            <a:pPr lvl="0"/>
            <a:r>
              <a:rPr lang="fr-FR" sz="1400" dirty="0">
                <a:latin typeface="Bahnschrift SemiBold Condensed" pitchFamily="34" charset="0"/>
              </a:rPr>
              <a:t>Renforcer la relation entre les améliorateurs (généticiens) et semenciers afin de mieux «cibler» et orienter la sélection des nouvelles variétés</a:t>
            </a:r>
          </a:p>
          <a:p>
            <a:r>
              <a:rPr lang="fr-FR" sz="1400" dirty="0">
                <a:latin typeface="Bahnschrift SemiBold Condensed" pitchFamily="34" charset="0"/>
              </a:rPr>
              <a:t> </a:t>
            </a:r>
          </a:p>
          <a:p>
            <a:endParaRPr lang="fr-FR" sz="1400" dirty="0"/>
          </a:p>
        </p:txBody>
      </p:sp>
      <p:sp>
        <p:nvSpPr>
          <p:cNvPr id="19" name="Losange 18"/>
          <p:cNvSpPr/>
          <p:nvPr/>
        </p:nvSpPr>
        <p:spPr>
          <a:xfrm>
            <a:off x="3571876" y="5929322"/>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Losange 19"/>
          <p:cNvSpPr/>
          <p:nvPr/>
        </p:nvSpPr>
        <p:spPr>
          <a:xfrm>
            <a:off x="3571876" y="3357554"/>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Losange 20"/>
          <p:cNvSpPr/>
          <p:nvPr/>
        </p:nvSpPr>
        <p:spPr>
          <a:xfrm>
            <a:off x="3571876" y="4643438"/>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Losange 21"/>
          <p:cNvSpPr/>
          <p:nvPr/>
        </p:nvSpPr>
        <p:spPr>
          <a:xfrm>
            <a:off x="3571876" y="7143768"/>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a:off x="857232" y="1500166"/>
            <a:ext cx="4857784" cy="830997"/>
          </a:xfrm>
          <a:prstGeom prst="rect">
            <a:avLst/>
          </a:prstGeom>
          <a:noFill/>
        </p:spPr>
        <p:txBody>
          <a:bodyPr wrap="square" lIns="91440" tIns="45720" rIns="91440" bIns="45720">
            <a:spAutoFit/>
          </a:bodyPr>
          <a:lstStyle/>
          <a:p>
            <a:pPr algn="ctr"/>
            <a:r>
              <a:rPr lang="fr-FR" sz="2400" b="1" cap="none" spc="0" dirty="0">
                <a:ln w="10541" cmpd="sng">
                  <a:solidFill>
                    <a:schemeClr val="accent1">
                      <a:shade val="88000"/>
                      <a:satMod val="110000"/>
                    </a:schemeClr>
                  </a:solidFill>
                  <a:prstDash val="solid"/>
                </a:ln>
                <a:solidFill>
                  <a:srgbClr val="C00000"/>
                </a:solidFill>
                <a:effectLst/>
              </a:rPr>
              <a:t>LE MASTER AGROALIMENTAIRE </a:t>
            </a:r>
          </a:p>
          <a:p>
            <a:pPr algn="ctr"/>
            <a:r>
              <a:rPr lang="fr-FR" sz="2400" b="1" cap="none" spc="0" dirty="0">
                <a:ln w="10541" cmpd="sng">
                  <a:solidFill>
                    <a:schemeClr val="accent1">
                      <a:shade val="88000"/>
                      <a:satMod val="110000"/>
                    </a:schemeClr>
                  </a:solidFill>
                  <a:prstDash val="solid"/>
                </a:ln>
                <a:solidFill>
                  <a:srgbClr val="C00000"/>
                </a:solidFill>
                <a:effectLst/>
              </a:rPr>
              <a:t>ET CONTRÔLE DE QUALITE</a:t>
            </a:r>
          </a:p>
        </p:txBody>
      </p:sp>
      <p:sp>
        <p:nvSpPr>
          <p:cNvPr id="26" name="ZoneTexte 25"/>
          <p:cNvSpPr txBox="1"/>
          <p:nvPr/>
        </p:nvSpPr>
        <p:spPr>
          <a:xfrm>
            <a:off x="357166" y="3571868"/>
            <a:ext cx="1928826" cy="584775"/>
          </a:xfrm>
          <a:prstGeom prst="rect">
            <a:avLst/>
          </a:prstGeom>
          <a:noFill/>
        </p:spPr>
        <p:txBody>
          <a:bodyPr wrap="square" rtlCol="0">
            <a:spAutoFit/>
          </a:bodyPr>
          <a:lstStyle/>
          <a:p>
            <a:r>
              <a:rPr lang="fr-FR" dirty="0">
                <a:solidFill>
                  <a:srgbClr val="C00000"/>
                </a:solidFill>
                <a:latin typeface="Bahnschrift SemiBold Condensed" pitchFamily="34" charset="0"/>
              </a:rPr>
              <a:t>Filière</a:t>
            </a:r>
          </a:p>
          <a:p>
            <a:r>
              <a:rPr lang="fr-FR" sz="1400" dirty="0">
                <a:latin typeface="Bahnschrift SemiBold Condensed" pitchFamily="34" charset="0"/>
              </a:rPr>
              <a:t>Sciences alimentaires</a:t>
            </a:r>
          </a:p>
        </p:txBody>
      </p:sp>
      <p:sp>
        <p:nvSpPr>
          <p:cNvPr id="28" name="Espace réservé du numéro de diapositive 27"/>
          <p:cNvSpPr>
            <a:spLocks noGrp="1"/>
          </p:cNvSpPr>
          <p:nvPr>
            <p:ph type="sldNum" sz="quarter" idx="12"/>
          </p:nvPr>
        </p:nvSpPr>
        <p:spPr/>
        <p:txBody>
          <a:bodyPr/>
          <a:lstStyle/>
          <a:p>
            <a:fld id="{FE85C7CB-7240-4D57-9C6D-8B2F6702B3BC}" type="slidenum">
              <a:rPr lang="fr-FR" smtClean="0"/>
              <a:pPr/>
              <a:t>2</a:t>
            </a:fld>
            <a:endParaRPr lang="fr-FR"/>
          </a:p>
        </p:txBody>
      </p:sp>
      <p:sp>
        <p:nvSpPr>
          <p:cNvPr id="32" name="Arrondir un rectangle avec un coin diagonal 31"/>
          <p:cNvSpPr/>
          <p:nvPr/>
        </p:nvSpPr>
        <p:spPr>
          <a:xfrm>
            <a:off x="142852" y="0"/>
            <a:ext cx="6715148" cy="1428728"/>
          </a:xfrm>
          <a:prstGeom prst="round2Diag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57166" y="285720"/>
            <a:ext cx="3500462" cy="400110"/>
          </a:xfrm>
          <a:prstGeom prst="rect">
            <a:avLst/>
          </a:prstGeom>
          <a:noFill/>
        </p:spPr>
        <p:txBody>
          <a:bodyPr wrap="square" rtlCol="0">
            <a:spAutoFit/>
          </a:bodyPr>
          <a:lstStyle/>
          <a:p>
            <a:r>
              <a:rPr lang="fr-FR" b="1" dirty="0">
                <a:solidFill>
                  <a:srgbClr val="C00000"/>
                </a:solidFill>
              </a:rPr>
              <a:t>Les  </a:t>
            </a:r>
            <a:r>
              <a:rPr lang="fr-FR" sz="2000" b="1" dirty="0">
                <a:solidFill>
                  <a:srgbClr val="C00000"/>
                </a:solidFill>
              </a:rPr>
              <a:t>compétences</a:t>
            </a:r>
            <a:r>
              <a:rPr lang="fr-FR" b="1" dirty="0">
                <a:solidFill>
                  <a:srgbClr val="C00000"/>
                </a:solidFill>
              </a:rPr>
              <a:t> visées </a:t>
            </a:r>
            <a:endParaRPr lang="fr-FR" dirty="0">
              <a:solidFill>
                <a:srgbClr val="C00000"/>
              </a:solidFill>
            </a:endParaRPr>
          </a:p>
        </p:txBody>
      </p:sp>
      <p:sp>
        <p:nvSpPr>
          <p:cNvPr id="8" name="ZoneTexte 7"/>
          <p:cNvSpPr txBox="1"/>
          <p:nvPr/>
        </p:nvSpPr>
        <p:spPr>
          <a:xfrm>
            <a:off x="500042" y="881503"/>
            <a:ext cx="2928958" cy="7048083"/>
          </a:xfrm>
          <a:prstGeom prst="rect">
            <a:avLst/>
          </a:prstGeom>
          <a:noFill/>
        </p:spPr>
        <p:txBody>
          <a:bodyPr wrap="square" rtlCol="0">
            <a:spAutoFit/>
          </a:bodyPr>
          <a:lstStyle/>
          <a:p>
            <a:r>
              <a:rPr lang="fr-FR" sz="1400" dirty="0">
                <a:solidFill>
                  <a:srgbClr val="C00000"/>
                </a:solidFill>
                <a:latin typeface="Bahnschrift SemiBold Condensed" pitchFamily="34" charset="0"/>
              </a:rPr>
              <a:t>À l'issue de la formation, les diplômés seront capables de </a:t>
            </a:r>
            <a:r>
              <a:rPr lang="fr-FR" sz="1400" dirty="0">
                <a:latin typeface="Bahnschrift SemiBold Condensed" pitchFamily="34" charset="0"/>
              </a:rPr>
              <a:t>:</a:t>
            </a:r>
          </a:p>
          <a:p>
            <a:endParaRPr lang="fr-FR" sz="1400" dirty="0">
              <a:latin typeface="Bahnschrift SemiBold Condensed" pitchFamily="34" charset="0"/>
            </a:endParaRPr>
          </a:p>
          <a:p>
            <a:pPr lvl="0" algn="just"/>
            <a:r>
              <a:rPr lang="fr-FR" sz="1400" dirty="0">
                <a:latin typeface="Bahnschrift SemiBold Condensed" pitchFamily="34" charset="0"/>
              </a:rPr>
              <a:t> Intervenir dans les différents segments des unités de production dont celle des filières céréales et des protéagineux et répondre à la demande des industriels.</a:t>
            </a:r>
          </a:p>
          <a:p>
            <a:pPr lvl="0" algn="just"/>
            <a:endParaRPr lang="fr-FR" sz="1400" dirty="0">
              <a:latin typeface="Bahnschrift SemiBold Condensed" pitchFamily="34" charset="0"/>
            </a:endParaRPr>
          </a:p>
          <a:p>
            <a:pPr lvl="0"/>
            <a:r>
              <a:rPr lang="fr-FR" sz="1400" dirty="0">
                <a:latin typeface="Bahnschrift SemiBold Condensed" pitchFamily="34" charset="0"/>
              </a:rPr>
              <a:t>Evaluer la qualité de la matière première par référence aux cahiers des charges et spécifications * Suivre le processus de fabrication, détecter les anomalies et apprécier la qualité du produit en cours et en fin de fabrication</a:t>
            </a:r>
          </a:p>
          <a:p>
            <a:pPr lvl="0"/>
            <a:endParaRPr lang="fr-FR" sz="1400" dirty="0">
              <a:latin typeface="Bahnschrift SemiBold Condensed" pitchFamily="34" charset="0"/>
            </a:endParaRPr>
          </a:p>
          <a:p>
            <a:pPr lvl="0"/>
            <a:r>
              <a:rPr lang="fr-FR" sz="1400" dirty="0">
                <a:latin typeface="Bahnschrift SemiBold Condensed" pitchFamily="34" charset="0"/>
              </a:rPr>
              <a:t>Contribuer à la démarche "Qualité" de l'entreprise. et être en mesure d’apprécier les bonnes pratiques d’hygiène et l’application des procédures liées à l’HACCP.</a:t>
            </a:r>
          </a:p>
          <a:p>
            <a:pPr lvl="0"/>
            <a:endParaRPr lang="fr-FR" sz="1400" dirty="0">
              <a:latin typeface="Bahnschrift SemiBold Condensed" pitchFamily="34" charset="0"/>
            </a:endParaRPr>
          </a:p>
          <a:p>
            <a:pPr lvl="0"/>
            <a:r>
              <a:rPr lang="fr-FR" sz="1400" dirty="0">
                <a:latin typeface="Bahnschrift SemiBold Condensed" pitchFamily="34" charset="0"/>
              </a:rPr>
              <a:t> Etre en mesure d’intervenir dans la formulation el l’innovation ou l’amélioration des produits fabriqués</a:t>
            </a:r>
          </a:p>
          <a:p>
            <a:pPr lvl="0">
              <a:buFont typeface="Arial" pitchFamily="34" charset="0"/>
              <a:buChar char="•"/>
            </a:pPr>
            <a:endParaRPr lang="fr-FR" sz="1400" dirty="0">
              <a:latin typeface="Bahnschrift SemiBold Condensed" pitchFamily="34" charset="0"/>
            </a:endParaRPr>
          </a:p>
          <a:p>
            <a:pPr lvl="0"/>
            <a:r>
              <a:rPr lang="fr-FR" sz="1400" dirty="0">
                <a:latin typeface="Bahnschrift SemiBold Condensed" pitchFamily="34" charset="0"/>
              </a:rPr>
              <a:t> Maitriser des conditions de stockage et de préservation des grains et des végétaux</a:t>
            </a:r>
          </a:p>
          <a:p>
            <a:pPr lvl="0">
              <a:buFont typeface="Arial" pitchFamily="34" charset="0"/>
              <a:buChar char="•"/>
            </a:pPr>
            <a:endParaRPr lang="fr-FR" sz="1400" dirty="0">
              <a:latin typeface="Bahnschrift SemiBold Condensed" pitchFamily="34" charset="0"/>
            </a:endParaRPr>
          </a:p>
          <a:p>
            <a:pPr lvl="0"/>
            <a:r>
              <a:rPr lang="fr-FR" sz="1400" dirty="0">
                <a:latin typeface="Bahnschrift SemiBold Condensed" pitchFamily="34" charset="0"/>
              </a:rPr>
              <a:t>*Effectuer les analyses spécifiques et de routine (microbiologie, physico-chimie, qualité des produits , comportement et cuisson, comportement durant le stockage )</a:t>
            </a:r>
          </a:p>
          <a:p>
            <a:endParaRPr lang="fr-FR" dirty="0"/>
          </a:p>
        </p:txBody>
      </p:sp>
      <p:sp>
        <p:nvSpPr>
          <p:cNvPr id="10" name="Losange 9"/>
          <p:cNvSpPr/>
          <p:nvPr/>
        </p:nvSpPr>
        <p:spPr>
          <a:xfrm>
            <a:off x="428604" y="1571604"/>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Losange 10"/>
          <p:cNvSpPr/>
          <p:nvPr/>
        </p:nvSpPr>
        <p:spPr>
          <a:xfrm>
            <a:off x="357166" y="2643174"/>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Losange 11"/>
          <p:cNvSpPr/>
          <p:nvPr/>
        </p:nvSpPr>
        <p:spPr>
          <a:xfrm>
            <a:off x="357166" y="4143372"/>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Losange 12"/>
          <p:cNvSpPr/>
          <p:nvPr/>
        </p:nvSpPr>
        <p:spPr>
          <a:xfrm>
            <a:off x="428604" y="5214942"/>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Losange 13"/>
          <p:cNvSpPr/>
          <p:nvPr/>
        </p:nvSpPr>
        <p:spPr>
          <a:xfrm>
            <a:off x="428604" y="6072198"/>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Losange 14"/>
          <p:cNvSpPr/>
          <p:nvPr/>
        </p:nvSpPr>
        <p:spPr>
          <a:xfrm>
            <a:off x="428604" y="6715140"/>
            <a:ext cx="142876"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3571876" y="1500166"/>
            <a:ext cx="3214710" cy="4985980"/>
          </a:xfrm>
          <a:prstGeom prst="rect">
            <a:avLst/>
          </a:prstGeom>
          <a:solidFill>
            <a:schemeClr val="accent1">
              <a:lumMod val="20000"/>
              <a:lumOff val="80000"/>
            </a:schemeClr>
          </a:solidFill>
        </p:spPr>
        <p:txBody>
          <a:bodyPr wrap="square" rtlCol="0">
            <a:spAutoFit/>
          </a:bodyPr>
          <a:lstStyle/>
          <a:p>
            <a:pPr lvl="0" algn="ctr"/>
            <a:r>
              <a:rPr lang="fr-FR" b="1" dirty="0">
                <a:solidFill>
                  <a:srgbClr val="C00000"/>
                </a:solidFill>
              </a:rPr>
              <a:t>Conditions d’accès</a:t>
            </a:r>
          </a:p>
          <a:p>
            <a:pPr lvl="0" algn="ctr"/>
            <a:endParaRPr lang="fr-FR" sz="1400" b="1" dirty="0">
              <a:solidFill>
                <a:srgbClr val="C00000"/>
              </a:solidFill>
            </a:endParaRPr>
          </a:p>
          <a:p>
            <a:r>
              <a:rPr lang="fr-FR" dirty="0"/>
              <a:t> </a:t>
            </a:r>
            <a:r>
              <a:rPr lang="fr-FR" sz="1400" dirty="0">
                <a:solidFill>
                  <a:srgbClr val="C00000"/>
                </a:solidFill>
                <a:latin typeface="Bahnschrift SemiBold Condensed" pitchFamily="34" charset="0"/>
              </a:rPr>
              <a:t>Licence selon le référentiel CPND </a:t>
            </a:r>
            <a:endParaRPr lang="fr-FR" sz="1400" dirty="0">
              <a:latin typeface="Bahnschrift SemiBold Condensed" pitchFamily="34" charset="0"/>
            </a:endParaRPr>
          </a:p>
          <a:p>
            <a:endParaRPr lang="fr-FR" sz="800" dirty="0">
              <a:latin typeface="Bahnschrift SemiBold Condensed" pitchFamily="34" charset="0"/>
            </a:endParaRPr>
          </a:p>
          <a:p>
            <a:pPr>
              <a:buFont typeface="Wingdings" pitchFamily="2" charset="2"/>
              <a:buChar char="v"/>
            </a:pPr>
            <a:r>
              <a:rPr lang="fr-FR" sz="1200" dirty="0">
                <a:latin typeface="Bahnschrift SemiBold Condensed" pitchFamily="34" charset="0"/>
              </a:rPr>
              <a:t>technologie alimentaire et contrôle de qualité</a:t>
            </a:r>
          </a:p>
          <a:p>
            <a:pPr>
              <a:buFont typeface="Wingdings" pitchFamily="2" charset="2"/>
              <a:buChar char="v"/>
            </a:pPr>
            <a:r>
              <a:rPr lang="fr-FR" sz="1200" dirty="0">
                <a:latin typeface="Bahnschrift SemiBold Condensed" pitchFamily="34" charset="0"/>
              </a:rPr>
              <a:t>technologie céréalière</a:t>
            </a:r>
          </a:p>
          <a:p>
            <a:pPr>
              <a:buFont typeface="Wingdings" pitchFamily="2" charset="2"/>
              <a:buChar char="ü"/>
            </a:pPr>
            <a:endParaRPr lang="fr-FR" sz="1400" dirty="0">
              <a:latin typeface="Bahnschrift SemiBold Condensed" pitchFamily="34" charset="0"/>
            </a:endParaRPr>
          </a:p>
          <a:p>
            <a:r>
              <a:rPr lang="fr-FR" sz="1400" dirty="0">
                <a:latin typeface="Bahnschrift SemiBold Condensed" pitchFamily="34" charset="0"/>
              </a:rPr>
              <a:t> </a:t>
            </a:r>
            <a:r>
              <a:rPr lang="fr-FR" sz="1400" dirty="0">
                <a:solidFill>
                  <a:srgbClr val="C00000"/>
                </a:solidFill>
                <a:latin typeface="Bahnschrift SemiBold Condensed" pitchFamily="34" charset="0"/>
              </a:rPr>
              <a:t>Licence (anciens diplômés) avant la mise en conformité des Licences</a:t>
            </a:r>
          </a:p>
          <a:p>
            <a:endParaRPr lang="fr-FR" sz="1000" dirty="0">
              <a:solidFill>
                <a:srgbClr val="C00000"/>
              </a:solidFill>
              <a:latin typeface="Bahnschrift SemiBold Condensed" pitchFamily="34" charset="0"/>
            </a:endParaRPr>
          </a:p>
          <a:p>
            <a:pPr>
              <a:buFont typeface="Wingdings" pitchFamily="2" charset="2"/>
              <a:buChar char="v"/>
            </a:pPr>
            <a:r>
              <a:rPr lang="fr-FR" sz="1200" dirty="0">
                <a:latin typeface="Bahnschrift SemiBold Condensed" pitchFamily="34" charset="0"/>
              </a:rPr>
              <a:t>Sciences Alimentaires</a:t>
            </a:r>
          </a:p>
          <a:p>
            <a:pPr>
              <a:buFont typeface="Wingdings" pitchFamily="2" charset="2"/>
              <a:buChar char="v"/>
            </a:pPr>
            <a:r>
              <a:rPr lang="fr-FR" sz="1200" dirty="0">
                <a:latin typeface="Bahnschrift SemiBold Condensed" pitchFamily="34" charset="0"/>
              </a:rPr>
              <a:t>Méthodes d’analyses appliquées aux IAA</a:t>
            </a:r>
          </a:p>
          <a:p>
            <a:endParaRPr lang="fr-FR" sz="1400" dirty="0">
              <a:latin typeface="Bahnschrift SemiBold Condensed" pitchFamily="34" charset="0"/>
            </a:endParaRPr>
          </a:p>
          <a:p>
            <a:r>
              <a:rPr lang="fr-FR" sz="1400" dirty="0">
                <a:solidFill>
                  <a:srgbClr val="C00000"/>
                </a:solidFill>
                <a:latin typeface="Bahnschrift SemiBold Condensed" pitchFamily="34" charset="0"/>
              </a:rPr>
              <a:t>Diplômés système classique</a:t>
            </a:r>
            <a:endParaRPr lang="fr-FR" sz="1400" dirty="0">
              <a:latin typeface="Bahnschrift SemiBold Condensed" pitchFamily="34" charset="0"/>
            </a:endParaRPr>
          </a:p>
          <a:p>
            <a:r>
              <a:rPr lang="fr-FR" sz="1400" dirty="0">
                <a:latin typeface="Bahnschrift SemiBold Condensed" pitchFamily="34" charset="0"/>
              </a:rPr>
              <a:t> </a:t>
            </a:r>
          </a:p>
          <a:p>
            <a:pPr>
              <a:buFont typeface="Wingdings" pitchFamily="2" charset="2"/>
              <a:buChar char="v"/>
            </a:pPr>
            <a:r>
              <a:rPr lang="fr-FR" sz="1200" dirty="0">
                <a:latin typeface="Bahnschrift SemiBold Condensed" pitchFamily="34" charset="0"/>
              </a:rPr>
              <a:t>DES en contrôle de qualité</a:t>
            </a:r>
          </a:p>
          <a:p>
            <a:endParaRPr lang="fr-FR" sz="800" dirty="0">
              <a:latin typeface="Bahnschrift SemiBold Condensed" pitchFamily="34" charset="0"/>
            </a:endParaRPr>
          </a:p>
          <a:p>
            <a:pPr>
              <a:buFont typeface="Wingdings" pitchFamily="2" charset="2"/>
              <a:buChar char="v"/>
            </a:pPr>
            <a:r>
              <a:rPr lang="fr-FR" sz="1200" dirty="0">
                <a:latin typeface="Bahnschrift SemiBold Condensed" pitchFamily="34" charset="0"/>
              </a:rPr>
              <a:t>Ingénieur en technologie alimentaire en M2 (spécialités diverses)</a:t>
            </a:r>
          </a:p>
          <a:p>
            <a:pPr>
              <a:buFont typeface="Wingdings" pitchFamily="2" charset="2"/>
              <a:buChar char="v"/>
            </a:pPr>
            <a:endParaRPr lang="fr-FR" sz="1400" dirty="0">
              <a:latin typeface="Bahnschrift SemiBold Condensed" pitchFamily="34" charset="0"/>
            </a:endParaRPr>
          </a:p>
          <a:p>
            <a:r>
              <a:rPr lang="fr-FR" sz="1400" dirty="0">
                <a:latin typeface="Bahnschrift SemiBold Condensed" pitchFamily="34" charset="0"/>
              </a:rPr>
              <a:t>- </a:t>
            </a:r>
            <a:r>
              <a:rPr lang="fr-FR" sz="1400" dirty="0">
                <a:solidFill>
                  <a:schemeClr val="accent6">
                    <a:lumMod val="60000"/>
                    <a:lumOff val="40000"/>
                  </a:schemeClr>
                </a:solidFill>
                <a:latin typeface="Bahnschrift SemiBold Condensed" pitchFamily="34" charset="0"/>
              </a:rPr>
              <a:t>Intégration en M2 et M1 selon le cursus, expérience professionnelle et convention avec l’organisme de rattachement</a:t>
            </a:r>
          </a:p>
          <a:p>
            <a:endParaRPr lang="fr-FR" sz="1400" dirty="0">
              <a:latin typeface="Bahnschrift SemiBold Condensed" pitchFamily="34" charset="0"/>
            </a:endParaRPr>
          </a:p>
        </p:txBody>
      </p:sp>
      <p:sp>
        <p:nvSpPr>
          <p:cNvPr id="20" name="Losange 19"/>
          <p:cNvSpPr/>
          <p:nvPr/>
        </p:nvSpPr>
        <p:spPr>
          <a:xfrm>
            <a:off x="3571876" y="2143108"/>
            <a:ext cx="71438"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Losange 20"/>
          <p:cNvSpPr/>
          <p:nvPr/>
        </p:nvSpPr>
        <p:spPr>
          <a:xfrm>
            <a:off x="3571876" y="3071802"/>
            <a:ext cx="71438"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Losange 21"/>
          <p:cNvSpPr/>
          <p:nvPr/>
        </p:nvSpPr>
        <p:spPr>
          <a:xfrm>
            <a:off x="3571876" y="4214810"/>
            <a:ext cx="71438" cy="142876"/>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461" name="Picture 5"/>
          <p:cNvPicPr>
            <a:picLocks noChangeAspect="1" noChangeArrowheads="1"/>
          </p:cNvPicPr>
          <p:nvPr/>
        </p:nvPicPr>
        <p:blipFill>
          <a:blip r:embed="rId2"/>
          <a:srcRect/>
          <a:stretch>
            <a:fillRect/>
          </a:stretch>
        </p:blipFill>
        <p:spPr bwMode="auto">
          <a:xfrm>
            <a:off x="3651242" y="0"/>
            <a:ext cx="1563708" cy="1357290"/>
          </a:xfrm>
          <a:prstGeom prst="rect">
            <a:avLst/>
          </a:prstGeom>
          <a:noFill/>
          <a:ln w="9525">
            <a:noFill/>
            <a:miter lim="800000"/>
            <a:headEnd/>
            <a:tailEnd/>
          </a:ln>
          <a:effectLst/>
        </p:spPr>
      </p:pic>
      <p:pic>
        <p:nvPicPr>
          <p:cNvPr id="25" name="Picture 7" descr="IMG_20190306_100200.jpg"/>
          <p:cNvPicPr>
            <a:picLocks noChangeAspect="1"/>
          </p:cNvPicPr>
          <p:nvPr/>
        </p:nvPicPr>
        <p:blipFill>
          <a:blip r:embed="rId3" cstate="print"/>
          <a:srcRect b="18818"/>
          <a:stretch>
            <a:fillRect/>
          </a:stretch>
        </p:blipFill>
        <p:spPr>
          <a:xfrm>
            <a:off x="5214951" y="0"/>
            <a:ext cx="1643049" cy="135728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14686" y="5000629"/>
            <a:ext cx="3286148" cy="1723549"/>
          </a:xfrm>
          <a:prstGeom prst="rect">
            <a:avLst/>
          </a:prstGeom>
          <a:solidFill>
            <a:schemeClr val="bg2">
              <a:lumMod val="90000"/>
            </a:schemeClr>
          </a:solidFill>
        </p:spPr>
        <p:txBody>
          <a:bodyPr wrap="square" rtlCol="0">
            <a:spAutoFit/>
          </a:bodyPr>
          <a:lstStyle/>
          <a:p>
            <a:r>
              <a:rPr lang="fr-FR" sz="1400" dirty="0">
                <a:latin typeface="Bahnschrift SemiBold Condensed" pitchFamily="34" charset="0"/>
              </a:rPr>
              <a:t>                              </a:t>
            </a:r>
          </a:p>
          <a:p>
            <a:r>
              <a:rPr lang="fr-FR" dirty="0">
                <a:solidFill>
                  <a:srgbClr val="C00000"/>
                </a:solidFill>
                <a:latin typeface="Bahnschrift SemiBold Condensed" pitchFamily="34" charset="0"/>
              </a:rPr>
              <a:t>Semestre 4 </a:t>
            </a:r>
          </a:p>
          <a:p>
            <a:pPr>
              <a:buBlip>
                <a:blip r:embed="rId2"/>
              </a:buBlip>
            </a:pPr>
            <a:r>
              <a:rPr lang="fr-FR" sz="1400" dirty="0">
                <a:latin typeface="Bahnschrift SemiBold Condensed" pitchFamily="34" charset="0"/>
              </a:rPr>
              <a:t>Stage en entreprise ou laboratoire de recherche</a:t>
            </a:r>
          </a:p>
          <a:p>
            <a:pPr>
              <a:buBlip>
                <a:blip r:embed="rId2"/>
              </a:buBlip>
            </a:pPr>
            <a:r>
              <a:rPr lang="fr-FR" sz="1400" dirty="0">
                <a:latin typeface="Bahnschrift SemiBold Condensed" pitchFamily="34" charset="0"/>
              </a:rPr>
              <a:t>Rédaction du mémoire de fin d’études</a:t>
            </a:r>
          </a:p>
          <a:p>
            <a:pPr>
              <a:buBlip>
                <a:blip r:embed="rId2"/>
              </a:buBlip>
            </a:pPr>
            <a:r>
              <a:rPr lang="fr-FR" sz="1400" dirty="0">
                <a:solidFill>
                  <a:srgbClr val="FF0000"/>
                </a:solidFill>
                <a:latin typeface="Bahnschrift SemiBold Condensed" pitchFamily="34" charset="0"/>
              </a:rPr>
              <a:t>Soutenance du mémoire</a:t>
            </a:r>
          </a:p>
          <a:p>
            <a:pPr>
              <a:buBlip>
                <a:blip r:embed="rId2"/>
              </a:buBlip>
            </a:pPr>
            <a:endParaRPr lang="fr-FR" sz="1400" dirty="0">
              <a:latin typeface="Bahnschrift SemiBold Condensed" pitchFamily="34" charset="0"/>
            </a:endParaRPr>
          </a:p>
          <a:p>
            <a:endParaRPr lang="fr-FR" dirty="0"/>
          </a:p>
        </p:txBody>
      </p:sp>
      <p:sp>
        <p:nvSpPr>
          <p:cNvPr id="7" name="ZoneTexte 6"/>
          <p:cNvSpPr txBox="1"/>
          <p:nvPr/>
        </p:nvSpPr>
        <p:spPr>
          <a:xfrm>
            <a:off x="0" y="2357422"/>
            <a:ext cx="2928934" cy="3231654"/>
          </a:xfrm>
          <a:prstGeom prst="rect">
            <a:avLst/>
          </a:prstGeom>
          <a:solidFill>
            <a:schemeClr val="bg2">
              <a:lumMod val="90000"/>
            </a:schemeClr>
          </a:solidFill>
        </p:spPr>
        <p:txBody>
          <a:bodyPr wrap="square" rtlCol="0">
            <a:spAutoFit/>
          </a:bodyPr>
          <a:lstStyle/>
          <a:p>
            <a:pPr lvl="0" algn="ctr"/>
            <a:r>
              <a:rPr lang="fr-FR" dirty="0">
                <a:solidFill>
                  <a:srgbClr val="C00000"/>
                </a:solidFill>
                <a:latin typeface="Bahnschrift SemiBold Condensed" pitchFamily="34" charset="0"/>
              </a:rPr>
              <a:t>Semestre 1</a:t>
            </a:r>
          </a:p>
          <a:p>
            <a:pPr lvl="0">
              <a:buBlip>
                <a:blip r:embed="rId2"/>
              </a:buBlip>
            </a:pPr>
            <a:r>
              <a:rPr lang="fr-FR" sz="1400" dirty="0">
                <a:latin typeface="Bahnschrift SemiBold Condensed" pitchFamily="34" charset="0"/>
              </a:rPr>
              <a:t>Physique industrielle</a:t>
            </a:r>
          </a:p>
          <a:p>
            <a:pPr>
              <a:buBlip>
                <a:blip r:embed="rId2"/>
              </a:buBlip>
            </a:pPr>
            <a:r>
              <a:rPr lang="fr-FR" sz="1400" dirty="0">
                <a:latin typeface="Bahnschrift SemiBold Condensed" pitchFamily="34" charset="0"/>
              </a:rPr>
              <a:t>Rhéologie, texture et texturation des produits alimentaires</a:t>
            </a:r>
          </a:p>
          <a:p>
            <a:pPr lvl="0">
              <a:buBlip>
                <a:blip r:embed="rId2"/>
              </a:buBlip>
            </a:pPr>
            <a:r>
              <a:rPr lang="fr-FR" sz="1400" dirty="0">
                <a:latin typeface="Bahnschrift SemiBold Condensed" pitchFamily="34" charset="0"/>
              </a:rPr>
              <a:t>Microbiologie alimentaire</a:t>
            </a:r>
          </a:p>
          <a:p>
            <a:pPr lvl="0">
              <a:buBlip>
                <a:blip r:embed="rId2"/>
              </a:buBlip>
            </a:pPr>
            <a:r>
              <a:rPr lang="fr-FR" sz="1400" dirty="0">
                <a:latin typeface="Bahnschrift SemiBold Condensed" pitchFamily="34" charset="0"/>
              </a:rPr>
              <a:t>Biotechnologie alimentaire</a:t>
            </a:r>
          </a:p>
          <a:p>
            <a:pPr lvl="0">
              <a:buBlip>
                <a:blip r:embed="rId2"/>
              </a:buBlip>
            </a:pPr>
            <a:r>
              <a:rPr lang="fr-FR" sz="1400" dirty="0">
                <a:latin typeface="Bahnschrift SemiBold Condensed" pitchFamily="34" charset="0"/>
              </a:rPr>
              <a:t>Technologie de valorisation des sous produits agroalimentaires et gestion durable des déchets .</a:t>
            </a:r>
          </a:p>
          <a:p>
            <a:pPr>
              <a:buBlip>
                <a:blip r:embed="rId2"/>
              </a:buBlip>
            </a:pPr>
            <a:r>
              <a:rPr lang="fr-FR" sz="1400" dirty="0">
                <a:latin typeface="Bahnschrift SemiBold Condensed" pitchFamily="34" charset="0"/>
              </a:rPr>
              <a:t>Logiciels libres et open source</a:t>
            </a:r>
          </a:p>
          <a:p>
            <a:pPr>
              <a:buBlip>
                <a:blip r:embed="rId2"/>
              </a:buBlip>
            </a:pPr>
            <a:r>
              <a:rPr lang="fr-FR" sz="1400" dirty="0">
                <a:latin typeface="Bahnschrift SemiBold Condensed" pitchFamily="34" charset="0"/>
              </a:rPr>
              <a:t>Communication</a:t>
            </a:r>
          </a:p>
          <a:p>
            <a:pPr>
              <a:buBlip>
                <a:blip r:embed="rId2"/>
              </a:buBlip>
            </a:pPr>
            <a:r>
              <a:rPr lang="fr-FR" sz="1400" dirty="0">
                <a:latin typeface="Bahnschrift SemiBold Condensed" pitchFamily="34" charset="0"/>
              </a:rPr>
              <a:t>Base de nutrition</a:t>
            </a:r>
          </a:p>
          <a:p>
            <a:pPr>
              <a:buBlip>
                <a:blip r:embed="rId2"/>
              </a:buBlip>
            </a:pPr>
            <a:r>
              <a:rPr lang="fr-FR" sz="1400" dirty="0">
                <a:latin typeface="Bahnschrift SemiBold Condensed" pitchFamily="34" charset="0"/>
              </a:rPr>
              <a:t>Communication</a:t>
            </a:r>
          </a:p>
          <a:p>
            <a:endParaRPr lang="fr-FR" sz="1400" dirty="0">
              <a:latin typeface="Bahnschrift SemiBold Condensed" pitchFamily="34" charset="0"/>
            </a:endParaRPr>
          </a:p>
        </p:txBody>
      </p:sp>
      <p:sp>
        <p:nvSpPr>
          <p:cNvPr id="9" name="ZoneTexte 8"/>
          <p:cNvSpPr txBox="1"/>
          <p:nvPr/>
        </p:nvSpPr>
        <p:spPr>
          <a:xfrm>
            <a:off x="3214686" y="2357422"/>
            <a:ext cx="3214710" cy="2739211"/>
          </a:xfrm>
          <a:prstGeom prst="rect">
            <a:avLst/>
          </a:prstGeom>
          <a:solidFill>
            <a:schemeClr val="bg2">
              <a:lumMod val="90000"/>
            </a:schemeClr>
          </a:solidFill>
        </p:spPr>
        <p:txBody>
          <a:bodyPr wrap="square" rtlCol="0">
            <a:spAutoFit/>
          </a:bodyPr>
          <a:lstStyle/>
          <a:p>
            <a:pPr algn="ctr"/>
            <a:r>
              <a:rPr lang="fr-FR" dirty="0">
                <a:solidFill>
                  <a:srgbClr val="C00000"/>
                </a:solidFill>
                <a:latin typeface="Bahnschrift SemiBold Condensed" pitchFamily="34" charset="0"/>
              </a:rPr>
              <a:t>Semestre 2 </a:t>
            </a:r>
          </a:p>
          <a:p>
            <a:pPr>
              <a:buBlip>
                <a:blip r:embed="rId2"/>
              </a:buBlip>
            </a:pPr>
            <a:r>
              <a:rPr lang="fr-FR" sz="1400" dirty="0">
                <a:latin typeface="Bahnschrift SemiBold Condensed" pitchFamily="34" charset="0"/>
              </a:rPr>
              <a:t>Système de management de la qualité</a:t>
            </a:r>
          </a:p>
          <a:p>
            <a:pPr>
              <a:buBlip>
                <a:blip r:embed="rId2"/>
              </a:buBlip>
            </a:pPr>
            <a:r>
              <a:rPr lang="fr-FR" sz="1400" dirty="0">
                <a:latin typeface="Bahnschrift SemiBold Condensed" pitchFamily="34" charset="0"/>
              </a:rPr>
              <a:t>Géni-industriel</a:t>
            </a:r>
          </a:p>
          <a:p>
            <a:pPr>
              <a:buBlip>
                <a:blip r:embed="rId2"/>
              </a:buBlip>
            </a:pPr>
            <a:r>
              <a:rPr lang="fr-FR" sz="1400" dirty="0">
                <a:latin typeface="Bahnschrift SemiBold Condensed" pitchFamily="34" charset="0"/>
              </a:rPr>
              <a:t>Biochimie alimentaire</a:t>
            </a:r>
          </a:p>
          <a:p>
            <a:pPr lvl="0">
              <a:buBlip>
                <a:blip r:embed="rId2"/>
              </a:buBlip>
            </a:pPr>
            <a:r>
              <a:rPr lang="fr-FR" sz="1400" dirty="0">
                <a:latin typeface="Bahnschrift SemiBold Condensed" pitchFamily="34" charset="0"/>
              </a:rPr>
              <a:t>Technique d’analyse alimentaire</a:t>
            </a:r>
          </a:p>
          <a:p>
            <a:pPr lvl="0">
              <a:buBlip>
                <a:blip r:embed="rId2"/>
              </a:buBlip>
            </a:pPr>
            <a:r>
              <a:rPr lang="fr-FR" sz="1400" dirty="0">
                <a:latin typeface="Bahnschrift SemiBold Condensed" pitchFamily="34" charset="0"/>
              </a:rPr>
              <a:t>Analyse physico chimique des aliments</a:t>
            </a:r>
          </a:p>
          <a:p>
            <a:pPr>
              <a:buBlip>
                <a:blip r:embed="rId2"/>
              </a:buBlip>
            </a:pPr>
            <a:r>
              <a:rPr lang="fr-FR" sz="1400" dirty="0">
                <a:latin typeface="Bahnschrift SemiBold Condensed" pitchFamily="34" charset="0"/>
              </a:rPr>
              <a:t>Automatisme et </a:t>
            </a:r>
            <a:r>
              <a:rPr lang="fr-FR" sz="1400" dirty="0" err="1">
                <a:latin typeface="Bahnschrift SemiBold Condensed" pitchFamily="34" charset="0"/>
              </a:rPr>
              <a:t>éléctrotechnie</a:t>
            </a:r>
            <a:endParaRPr lang="fr-FR" sz="1400" dirty="0">
              <a:latin typeface="Bahnschrift SemiBold Condensed" pitchFamily="34" charset="0"/>
            </a:endParaRPr>
          </a:p>
          <a:p>
            <a:pPr>
              <a:buBlip>
                <a:blip r:embed="rId2"/>
              </a:buBlip>
            </a:pPr>
            <a:r>
              <a:rPr lang="fr-FR" sz="1400" dirty="0">
                <a:latin typeface="Bahnschrift SemiBold Condensed" pitchFamily="34" charset="0"/>
              </a:rPr>
              <a:t>Programmation Informatique appliquée aux sciences et technologie</a:t>
            </a:r>
          </a:p>
          <a:p>
            <a:endParaRPr lang="fr-FR" sz="1400" dirty="0">
              <a:latin typeface="Bahnschrift SemiBold Condensed" pitchFamily="34" charset="0"/>
            </a:endParaRPr>
          </a:p>
          <a:p>
            <a:pPr>
              <a:buBlip>
                <a:blip r:embed="rId2"/>
              </a:buBlip>
            </a:pPr>
            <a:r>
              <a:rPr lang="fr-FR" sz="1400" dirty="0">
                <a:latin typeface="Bahnschrift SemiBold Condensed" pitchFamily="34" charset="0"/>
              </a:rPr>
              <a:t>Législation</a:t>
            </a:r>
          </a:p>
          <a:p>
            <a:endParaRPr lang="fr-FR" sz="1400" dirty="0">
              <a:latin typeface="Bahnschrift SemiBold Condensed" pitchFamily="34" charset="0"/>
            </a:endParaRPr>
          </a:p>
        </p:txBody>
      </p:sp>
      <p:sp>
        <p:nvSpPr>
          <p:cNvPr id="10" name="ZoneTexte 9"/>
          <p:cNvSpPr txBox="1"/>
          <p:nvPr/>
        </p:nvSpPr>
        <p:spPr>
          <a:xfrm>
            <a:off x="0" y="4786314"/>
            <a:ext cx="2928934" cy="3385542"/>
          </a:xfrm>
          <a:prstGeom prst="rect">
            <a:avLst/>
          </a:prstGeom>
          <a:solidFill>
            <a:schemeClr val="bg2">
              <a:lumMod val="90000"/>
            </a:schemeClr>
          </a:solidFill>
        </p:spPr>
        <p:txBody>
          <a:bodyPr wrap="square" rtlCol="0">
            <a:spAutoFit/>
          </a:bodyPr>
          <a:lstStyle/>
          <a:p>
            <a:r>
              <a:rPr lang="fr-FR" dirty="0">
                <a:solidFill>
                  <a:srgbClr val="C00000"/>
                </a:solidFill>
                <a:latin typeface="Bahnschrift SemiBold Condensed" pitchFamily="34" charset="0"/>
              </a:rPr>
              <a:t>                  Semestre 3 </a:t>
            </a:r>
          </a:p>
          <a:p>
            <a:pPr>
              <a:buBlip>
                <a:blip r:embed="rId2"/>
              </a:buBlip>
            </a:pPr>
            <a:r>
              <a:rPr lang="fr-FR" sz="1400" dirty="0">
                <a:latin typeface="Bahnschrift SemiBold Condensed" pitchFamily="34" charset="0"/>
              </a:rPr>
              <a:t>IAA3 (produits fermentés, confiserie, chocolaterie, dérivés de céréales)</a:t>
            </a:r>
          </a:p>
          <a:p>
            <a:pPr>
              <a:buBlip>
                <a:blip r:embed="rId2"/>
              </a:buBlip>
            </a:pPr>
            <a:r>
              <a:rPr lang="fr-FR" sz="1400" dirty="0">
                <a:latin typeface="Bahnschrift SemiBold Condensed" pitchFamily="34" charset="0"/>
              </a:rPr>
              <a:t>Formulation dans les IAA et application</a:t>
            </a:r>
          </a:p>
          <a:p>
            <a:pPr>
              <a:buBlip>
                <a:blip r:embed="rId2"/>
              </a:buBlip>
            </a:pPr>
            <a:r>
              <a:rPr lang="fr-FR" sz="1400" dirty="0">
                <a:latin typeface="Bahnschrift SemiBold Condensed" pitchFamily="34" charset="0"/>
              </a:rPr>
              <a:t>valorisation des ressources végétales et marines</a:t>
            </a:r>
          </a:p>
          <a:p>
            <a:pPr>
              <a:buBlip>
                <a:blip r:embed="rId2"/>
              </a:buBlip>
            </a:pPr>
            <a:r>
              <a:rPr lang="fr-FR" sz="1400" dirty="0">
                <a:latin typeface="Bahnschrift SemiBold Condensed" pitchFamily="34" charset="0"/>
              </a:rPr>
              <a:t>Nature, extraction et purification des molécules bioactives et fonctionnelles</a:t>
            </a:r>
          </a:p>
          <a:p>
            <a:pPr>
              <a:buBlip>
                <a:blip r:embed="rId2"/>
              </a:buBlip>
            </a:pPr>
            <a:r>
              <a:rPr lang="fr-FR" sz="1400" dirty="0">
                <a:latin typeface="Bahnschrift SemiBold Condensed" pitchFamily="34" charset="0"/>
              </a:rPr>
              <a:t>:Management intégré de l’eau en Agroalimentaire</a:t>
            </a:r>
          </a:p>
          <a:p>
            <a:pPr>
              <a:buBlip>
                <a:blip r:embed="rId2"/>
              </a:buBlip>
            </a:pPr>
            <a:r>
              <a:rPr lang="fr-FR" sz="1400" dirty="0">
                <a:latin typeface="Bahnschrift SemiBold Condensed" pitchFamily="34" charset="0"/>
              </a:rPr>
              <a:t>Emballage et conservation des produits alimentaires</a:t>
            </a:r>
          </a:p>
          <a:p>
            <a:pPr>
              <a:buBlip>
                <a:blip r:embed="rId2"/>
              </a:buBlip>
            </a:pPr>
            <a:r>
              <a:rPr lang="fr-FR" sz="1400" dirty="0">
                <a:latin typeface="Bahnschrift SemiBold Condensed" pitchFamily="34" charset="0"/>
              </a:rPr>
              <a:t>l’IA appliquée aux sciences et technologie</a:t>
            </a:r>
          </a:p>
          <a:p>
            <a:pPr>
              <a:buBlip>
                <a:blip r:embed="rId2"/>
              </a:buBlip>
            </a:pPr>
            <a:r>
              <a:rPr lang="fr-FR" sz="1400" dirty="0">
                <a:latin typeface="Bahnschrift SemiBold Condensed" pitchFamily="34" charset="0"/>
              </a:rPr>
              <a:t>Entreprenariat</a:t>
            </a:r>
          </a:p>
          <a:p>
            <a:endParaRPr lang="fr-FR" sz="1400" dirty="0">
              <a:latin typeface="Bahnschrift SemiBold Condensed" pitchFamily="34" charset="0"/>
            </a:endParaRPr>
          </a:p>
        </p:txBody>
      </p:sp>
      <p:sp>
        <p:nvSpPr>
          <p:cNvPr id="11" name="Larme 10"/>
          <p:cNvSpPr/>
          <p:nvPr/>
        </p:nvSpPr>
        <p:spPr>
          <a:xfrm>
            <a:off x="1071546" y="-32"/>
            <a:ext cx="3786214" cy="1500198"/>
          </a:xfrm>
          <a:prstGeom prst="teardrop">
            <a:avLst>
              <a:gd name="adj" fmla="val 87497"/>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214422" y="571472"/>
            <a:ext cx="4714884" cy="738664"/>
          </a:xfrm>
          <a:prstGeom prst="rect">
            <a:avLst/>
          </a:prstGeom>
          <a:noFill/>
        </p:spPr>
        <p:txBody>
          <a:bodyPr wrap="square" rtlCol="0">
            <a:spAutoFit/>
          </a:bodyPr>
          <a:lstStyle/>
          <a:p>
            <a:r>
              <a:rPr lang="fr-FR" sz="2400" b="1" dirty="0">
                <a:solidFill>
                  <a:schemeClr val="bg1"/>
                </a:solidFill>
              </a:rPr>
              <a:t>Programme de la formation </a:t>
            </a:r>
          </a:p>
          <a:p>
            <a:endParaRPr lang="fr-FR" dirty="0"/>
          </a:p>
        </p:txBody>
      </p:sp>
      <p:sp>
        <p:nvSpPr>
          <p:cNvPr id="6146" name="AutoShape 2" descr="‪Soutenance de Doctorat - Université Blida 1‬‏"/>
          <p:cNvSpPr>
            <a:spLocks noChangeAspect="1" noChangeArrowheads="1"/>
          </p:cNvSpPr>
          <p:nvPr/>
        </p:nvSpPr>
        <p:spPr bwMode="auto">
          <a:xfrm>
            <a:off x="155575" y="-685800"/>
            <a:ext cx="2563813" cy="14351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5" name="ZoneTexte 14"/>
          <p:cNvSpPr txBox="1"/>
          <p:nvPr/>
        </p:nvSpPr>
        <p:spPr>
          <a:xfrm>
            <a:off x="142852" y="1571604"/>
            <a:ext cx="6572296" cy="523220"/>
          </a:xfrm>
          <a:prstGeom prst="rect">
            <a:avLst/>
          </a:prstGeom>
          <a:noFill/>
        </p:spPr>
        <p:txBody>
          <a:bodyPr wrap="square" rtlCol="0">
            <a:spAutoFit/>
          </a:bodyPr>
          <a:lstStyle/>
          <a:p>
            <a:r>
              <a:rPr lang="fr-FR" sz="1400" dirty="0">
                <a:solidFill>
                  <a:srgbClr val="C00000"/>
                </a:solidFill>
                <a:latin typeface="Bahnschrift SemiBold Condensed" pitchFamily="34" charset="0"/>
              </a:rPr>
              <a:t>Le programme est divisé en quatre semestres, combinant cours théoriques, travaux pratiques, travaux dirigés, projets en groupe et stage professionnel </a:t>
            </a:r>
            <a:r>
              <a:rPr lang="fr-FR" sz="1400" dirty="0">
                <a:latin typeface="Bahnschrift SemiBold Condensed" pitchFamily="34" charset="0"/>
              </a:rPr>
              <a:t>:</a:t>
            </a:r>
          </a:p>
        </p:txBody>
      </p:sp>
      <p:sp>
        <p:nvSpPr>
          <p:cNvPr id="22" name="ZoneTexte 21"/>
          <p:cNvSpPr txBox="1"/>
          <p:nvPr/>
        </p:nvSpPr>
        <p:spPr>
          <a:xfrm>
            <a:off x="4857760" y="214282"/>
            <a:ext cx="1500198" cy="369332"/>
          </a:xfrm>
          <a:prstGeom prst="rect">
            <a:avLst/>
          </a:prstGeom>
          <a:noFill/>
        </p:spPr>
        <p:txBody>
          <a:bodyPr wrap="square" rtlCol="0">
            <a:spAutoFit/>
          </a:bodyPr>
          <a:lstStyle/>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52" y="2354737"/>
            <a:ext cx="3071834" cy="3431709"/>
          </a:xfrm>
          <a:prstGeom prst="rect">
            <a:avLst/>
          </a:prstGeom>
          <a:noFill/>
        </p:spPr>
        <p:txBody>
          <a:bodyPr wrap="square" rtlCol="0">
            <a:spAutoFit/>
          </a:bodyPr>
          <a:lstStyle/>
          <a:p>
            <a:endParaRPr lang="fr-FR" sz="1400" dirty="0">
              <a:latin typeface="Bahnschrift SemiBold Condensed" pitchFamily="34" charset="0"/>
            </a:endParaRPr>
          </a:p>
          <a:p>
            <a:pPr lvl="0">
              <a:lnSpc>
                <a:spcPct val="150000"/>
              </a:lnSpc>
              <a:buBlip>
                <a:blip r:embed="rId2"/>
              </a:buBlip>
            </a:pPr>
            <a:r>
              <a:rPr lang="fr-FR" sz="1400" dirty="0">
                <a:latin typeface="Bahnschrift SemiBold Condensed" pitchFamily="34" charset="0"/>
              </a:rPr>
              <a:t> Responsable qualité</a:t>
            </a:r>
          </a:p>
          <a:p>
            <a:pPr lvl="0">
              <a:lnSpc>
                <a:spcPct val="150000"/>
              </a:lnSpc>
              <a:buBlip>
                <a:blip r:embed="rId2"/>
              </a:buBlip>
            </a:pPr>
            <a:r>
              <a:rPr lang="fr-FR" sz="1400" dirty="0">
                <a:latin typeface="Bahnschrift SemiBold Condensed" pitchFamily="34" charset="0"/>
              </a:rPr>
              <a:t> Chef de laboratoire de contrôle de qualité</a:t>
            </a:r>
          </a:p>
          <a:p>
            <a:pPr lvl="0">
              <a:lnSpc>
                <a:spcPct val="150000"/>
              </a:lnSpc>
              <a:buBlip>
                <a:blip r:embed="rId2"/>
              </a:buBlip>
            </a:pPr>
            <a:r>
              <a:rPr lang="fr-FR" sz="1400" dirty="0">
                <a:latin typeface="Bahnschrift SemiBold Condensed" pitchFamily="34" charset="0"/>
              </a:rPr>
              <a:t> Responsable en transformation et production  des produits alimentaires</a:t>
            </a:r>
          </a:p>
          <a:p>
            <a:pPr lvl="0">
              <a:lnSpc>
                <a:spcPct val="150000"/>
              </a:lnSpc>
              <a:buBlip>
                <a:blip r:embed="rId2"/>
              </a:buBlip>
            </a:pPr>
            <a:r>
              <a:rPr lang="fr-FR" sz="1400" dirty="0">
                <a:latin typeface="Bahnschrift SemiBold Condensed" pitchFamily="34" charset="0"/>
              </a:rPr>
              <a:t> </a:t>
            </a:r>
            <a:r>
              <a:rPr lang="fr-FR" sz="1400" dirty="0" err="1">
                <a:latin typeface="Bahnschrift SemiBold Condensed" pitchFamily="34" charset="0"/>
              </a:rPr>
              <a:t>Responable</a:t>
            </a:r>
            <a:r>
              <a:rPr lang="fr-FR" sz="1400" dirty="0">
                <a:latin typeface="Bahnschrift SemiBold Condensed" pitchFamily="34" charset="0"/>
              </a:rPr>
              <a:t> de production des ingrédients et aromes ,confiseries , viennoiserie.</a:t>
            </a:r>
          </a:p>
          <a:p>
            <a:pPr lvl="0">
              <a:lnSpc>
                <a:spcPct val="150000"/>
              </a:lnSpc>
              <a:buBlip>
                <a:blip r:embed="rId2"/>
              </a:buBlip>
            </a:pPr>
            <a:r>
              <a:rPr lang="fr-FR" sz="1400" dirty="0">
                <a:latin typeface="Bahnschrift SemiBold Condensed" pitchFamily="34" charset="0"/>
              </a:rPr>
              <a:t> Revalorisation des sous-produits </a:t>
            </a:r>
          </a:p>
          <a:p>
            <a:pPr lvl="0">
              <a:lnSpc>
                <a:spcPct val="150000"/>
              </a:lnSpc>
              <a:buBlip>
                <a:blip r:embed="rId2"/>
              </a:buBlip>
            </a:pPr>
            <a:r>
              <a:rPr lang="fr-FR" sz="1400" dirty="0">
                <a:latin typeface="Bahnschrift SemiBold Condensed" pitchFamily="34" charset="0"/>
              </a:rPr>
              <a:t> Responsable de production de substances bioactives et fonctionnelles.</a:t>
            </a:r>
          </a:p>
          <a:p>
            <a:endParaRPr lang="fr-FR" sz="1400" dirty="0"/>
          </a:p>
        </p:txBody>
      </p:sp>
      <p:sp>
        <p:nvSpPr>
          <p:cNvPr id="12" name="Arrondir un rectangle avec un coin diagonal 11"/>
          <p:cNvSpPr/>
          <p:nvPr/>
        </p:nvSpPr>
        <p:spPr>
          <a:xfrm>
            <a:off x="0" y="0"/>
            <a:ext cx="3571876" cy="1357290"/>
          </a:xfrm>
          <a:prstGeom prst="round2DiagRect">
            <a:avLst/>
          </a:prstGeom>
          <a:solidFill>
            <a:schemeClr val="bg2">
              <a:lumMod val="7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lumMod val="75000"/>
                </a:schemeClr>
              </a:solidFill>
            </a:endParaRPr>
          </a:p>
        </p:txBody>
      </p:sp>
      <p:sp>
        <p:nvSpPr>
          <p:cNvPr id="14" name="ZoneTexte 13"/>
          <p:cNvSpPr txBox="1"/>
          <p:nvPr/>
        </p:nvSpPr>
        <p:spPr>
          <a:xfrm>
            <a:off x="428604" y="214282"/>
            <a:ext cx="2714644" cy="677108"/>
          </a:xfrm>
          <a:prstGeom prst="rect">
            <a:avLst/>
          </a:prstGeom>
          <a:noFill/>
        </p:spPr>
        <p:txBody>
          <a:bodyPr wrap="square" rtlCol="0">
            <a:spAutoFit/>
          </a:bodyPr>
          <a:lstStyle/>
          <a:p>
            <a:pPr algn="ctr"/>
            <a:r>
              <a:rPr lang="fr-FR" b="1" dirty="0">
                <a:solidFill>
                  <a:srgbClr val="C00000"/>
                </a:solidFill>
              </a:rPr>
              <a:t>Les </a:t>
            </a:r>
            <a:r>
              <a:rPr lang="fr-FR" sz="2000" b="1" dirty="0">
                <a:solidFill>
                  <a:srgbClr val="C00000"/>
                </a:solidFill>
              </a:rPr>
              <a:t>débouchés</a:t>
            </a:r>
            <a:r>
              <a:rPr lang="fr-FR" b="1" dirty="0">
                <a:solidFill>
                  <a:srgbClr val="C00000"/>
                </a:solidFill>
              </a:rPr>
              <a:t> professionnels</a:t>
            </a:r>
            <a:r>
              <a:rPr lang="fr-FR" dirty="0">
                <a:solidFill>
                  <a:srgbClr val="C00000"/>
                </a:solidFill>
              </a:rPr>
              <a:t> </a:t>
            </a:r>
          </a:p>
        </p:txBody>
      </p:sp>
      <p:sp>
        <p:nvSpPr>
          <p:cNvPr id="15" name="ZoneTexte 14"/>
          <p:cNvSpPr txBox="1"/>
          <p:nvPr/>
        </p:nvSpPr>
        <p:spPr>
          <a:xfrm>
            <a:off x="3786190" y="2540675"/>
            <a:ext cx="2643206" cy="2031325"/>
          </a:xfrm>
          <a:prstGeom prst="rect">
            <a:avLst/>
          </a:prstGeom>
          <a:noFill/>
        </p:spPr>
        <p:txBody>
          <a:bodyPr wrap="square" rtlCol="0">
            <a:spAutoFit/>
          </a:bodyPr>
          <a:lstStyle/>
          <a:p>
            <a:pPr>
              <a:lnSpc>
                <a:spcPct val="150000"/>
              </a:lnSpc>
              <a:buBlip>
                <a:blip r:embed="rId2"/>
              </a:buBlip>
            </a:pPr>
            <a:r>
              <a:rPr lang="fr-FR" sz="1400" dirty="0">
                <a:latin typeface="Bahnschrift SemiBold Condensed" pitchFamily="34" charset="0"/>
              </a:rPr>
              <a:t>  </a:t>
            </a:r>
            <a:r>
              <a:rPr lang="fr-FR" sz="1400" dirty="0">
                <a:solidFill>
                  <a:srgbClr val="C00000"/>
                </a:solidFill>
                <a:latin typeface="Bahnschrift SemiBold Condensed" pitchFamily="34" charset="0"/>
              </a:rPr>
              <a:t>Les </a:t>
            </a:r>
            <a:r>
              <a:rPr lang="fr-FR" sz="1400" dirty="0" err="1">
                <a:solidFill>
                  <a:srgbClr val="C00000"/>
                </a:solidFill>
                <a:latin typeface="Bahnschrift SemiBold Condensed" pitchFamily="34" charset="0"/>
              </a:rPr>
              <a:t>diplomés</a:t>
            </a:r>
            <a:r>
              <a:rPr lang="fr-FR" sz="1400" dirty="0">
                <a:solidFill>
                  <a:srgbClr val="C00000"/>
                </a:solidFill>
                <a:latin typeface="Bahnschrift SemiBold Condensed" pitchFamily="34" charset="0"/>
              </a:rPr>
              <a:t> peuvent également créer une large gamme de </a:t>
            </a:r>
            <a:r>
              <a:rPr lang="fr-FR" sz="1400" dirty="0" err="1">
                <a:solidFill>
                  <a:srgbClr val="C00000"/>
                </a:solidFill>
                <a:latin typeface="Bahnschrift SemiBold Condensed" pitchFamily="34" charset="0"/>
              </a:rPr>
              <a:t>microentreprises</a:t>
            </a:r>
            <a:r>
              <a:rPr lang="fr-FR" sz="1400" dirty="0">
                <a:solidFill>
                  <a:srgbClr val="C00000"/>
                </a:solidFill>
                <a:latin typeface="Bahnschrift SemiBold Condensed" pitchFamily="34" charset="0"/>
              </a:rPr>
              <a:t> et de leur diversification (création des unités artisanales, familiale et de Bureau conseils)</a:t>
            </a:r>
          </a:p>
        </p:txBody>
      </p:sp>
      <p:sp>
        <p:nvSpPr>
          <p:cNvPr id="21" name="ZoneTexte 20"/>
          <p:cNvSpPr txBox="1"/>
          <p:nvPr/>
        </p:nvSpPr>
        <p:spPr>
          <a:xfrm>
            <a:off x="285728" y="1714480"/>
            <a:ext cx="6215106" cy="584775"/>
          </a:xfrm>
          <a:prstGeom prst="rect">
            <a:avLst/>
          </a:prstGeom>
          <a:noFill/>
        </p:spPr>
        <p:txBody>
          <a:bodyPr wrap="square" rtlCol="0">
            <a:spAutoFit/>
          </a:bodyPr>
          <a:lstStyle/>
          <a:p>
            <a:pPr algn="ctr"/>
            <a:r>
              <a:rPr lang="fr-FR" sz="1600" dirty="0">
                <a:solidFill>
                  <a:srgbClr val="C00000"/>
                </a:solidFill>
                <a:latin typeface="Bahnschrift SemiBold Condensed" pitchFamily="34" charset="0"/>
              </a:rPr>
              <a:t>Les diplômés pourront occuper divers postes </a:t>
            </a:r>
          </a:p>
          <a:p>
            <a:pPr algn="ctr"/>
            <a:r>
              <a:rPr lang="fr-FR" sz="1600" dirty="0">
                <a:solidFill>
                  <a:srgbClr val="C00000"/>
                </a:solidFill>
                <a:latin typeface="Bahnschrift SemiBold Condensed" pitchFamily="34" charset="0"/>
              </a:rPr>
              <a:t>dans le secteur agroalimentaire :</a:t>
            </a:r>
            <a:endParaRPr lang="fr-FR" dirty="0">
              <a:latin typeface="Bahnschrift SemiBold Condensed" pitchFamily="34" charset="0"/>
            </a:endParaRPr>
          </a:p>
        </p:txBody>
      </p:sp>
      <p:sp>
        <p:nvSpPr>
          <p:cNvPr id="22" name="Espace réservé du numéro de diapositive 21"/>
          <p:cNvSpPr>
            <a:spLocks noGrp="1"/>
          </p:cNvSpPr>
          <p:nvPr>
            <p:ph type="sldNum" sz="quarter" idx="12"/>
          </p:nvPr>
        </p:nvSpPr>
        <p:spPr/>
        <p:txBody>
          <a:bodyPr/>
          <a:lstStyle/>
          <a:p>
            <a:fld id="{FE85C7CB-7240-4D57-9C6D-8B2F6702B3BC}" type="slidenum">
              <a:rPr lang="fr-FR" smtClean="0"/>
              <a:pPr/>
              <a:t>5</a:t>
            </a:fld>
            <a:endParaRPr lang="fr-FR"/>
          </a:p>
        </p:txBody>
      </p:sp>
      <p:pic>
        <p:nvPicPr>
          <p:cNvPr id="20493" name="Picture 13"/>
          <p:cNvPicPr>
            <a:picLocks noChangeAspect="1" noChangeArrowheads="1"/>
          </p:cNvPicPr>
          <p:nvPr/>
        </p:nvPicPr>
        <p:blipFill>
          <a:blip r:embed="rId3"/>
          <a:srcRect/>
          <a:stretch>
            <a:fillRect/>
          </a:stretch>
        </p:blipFill>
        <p:spPr bwMode="auto">
          <a:xfrm>
            <a:off x="3643314" y="71406"/>
            <a:ext cx="3071834" cy="1239837"/>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986E0-28C4-8DD5-A427-88A63798EA49}"/>
              </a:ext>
            </a:extLst>
          </p:cNvPr>
          <p:cNvSpPr>
            <a:spLocks noGrp="1"/>
          </p:cNvSpPr>
          <p:nvPr>
            <p:ph type="title"/>
          </p:nvPr>
        </p:nvSpPr>
        <p:spPr/>
        <p:txBody>
          <a:bodyPr/>
          <a:lstStyle/>
          <a:p>
            <a:endParaRPr lang="fr-DZ"/>
          </a:p>
        </p:txBody>
      </p:sp>
      <p:sp>
        <p:nvSpPr>
          <p:cNvPr id="3" name="Espace réservé du contenu 2">
            <a:extLst>
              <a:ext uri="{FF2B5EF4-FFF2-40B4-BE49-F238E27FC236}">
                <a16:creationId xmlns:a16="http://schemas.microsoft.com/office/drawing/2014/main" id="{81B7A33A-6717-6273-88D5-62CA91928E59}"/>
              </a:ext>
            </a:extLst>
          </p:cNvPr>
          <p:cNvSpPr>
            <a:spLocks noGrp="1"/>
          </p:cNvSpPr>
          <p:nvPr>
            <p:ph idx="1"/>
          </p:nvPr>
        </p:nvSpPr>
        <p:spPr/>
        <p:txBody>
          <a:bodyPr/>
          <a:lstStyle/>
          <a:p>
            <a:endParaRPr lang="fr-DZ"/>
          </a:p>
        </p:txBody>
      </p:sp>
      <p:grpSp>
        <p:nvGrpSpPr>
          <p:cNvPr id="4" name="Group 2">
            <a:extLst>
              <a:ext uri="{FF2B5EF4-FFF2-40B4-BE49-F238E27FC236}">
                <a16:creationId xmlns:a16="http://schemas.microsoft.com/office/drawing/2014/main" id="{35084427-814A-7B14-BA22-F36388BAD0E8}"/>
              </a:ext>
            </a:extLst>
          </p:cNvPr>
          <p:cNvGrpSpPr>
            <a:grpSpLocks/>
          </p:cNvGrpSpPr>
          <p:nvPr/>
        </p:nvGrpSpPr>
        <p:grpSpPr bwMode="auto">
          <a:xfrm>
            <a:off x="0" y="214282"/>
            <a:ext cx="6857999" cy="8715388"/>
            <a:chOff x="321" y="411"/>
            <a:chExt cx="11600" cy="15527"/>
          </a:xfrm>
        </p:grpSpPr>
        <p:sp>
          <p:nvSpPr>
            <p:cNvPr id="5" name="Rectangle 3">
              <a:extLst>
                <a:ext uri="{FF2B5EF4-FFF2-40B4-BE49-F238E27FC236}">
                  <a16:creationId xmlns:a16="http://schemas.microsoft.com/office/drawing/2014/main" id="{457ED383-71E1-FEEB-5C49-B149B1C9EB96}"/>
                </a:ext>
              </a:extLst>
            </p:cNvPr>
            <p:cNvSpPr>
              <a:spLocks noChangeArrowheads="1"/>
            </p:cNvSpPr>
            <p:nvPr/>
          </p:nvSpPr>
          <p:spPr bwMode="auto">
            <a:xfrm>
              <a:off x="321" y="411"/>
              <a:ext cx="11600" cy="1501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6" name="Rectangle 4">
              <a:extLst>
                <a:ext uri="{FF2B5EF4-FFF2-40B4-BE49-F238E27FC236}">
                  <a16:creationId xmlns:a16="http://schemas.microsoft.com/office/drawing/2014/main" id="{7FE69CA7-F93C-1617-22BB-4CDC32C31E95}"/>
                </a:ext>
              </a:extLst>
            </p:cNvPr>
            <p:cNvSpPr>
              <a:spLocks noChangeArrowheads="1"/>
            </p:cNvSpPr>
            <p:nvPr/>
          </p:nvSpPr>
          <p:spPr bwMode="auto">
            <a:xfrm>
              <a:off x="354" y="444"/>
              <a:ext cx="11527" cy="1790"/>
            </a:xfrm>
            <a:prstGeom prst="rect">
              <a:avLst/>
            </a:prstGeom>
            <a:solidFill>
              <a:srgbClr val="538135"/>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Université Saad </a:t>
              </a:r>
              <a:r>
                <a:rPr lang="fr-FR" sz="2200" dirty="0">
                  <a:solidFill>
                    <a:srgbClr val="FFFFFF"/>
                  </a:solidFill>
                  <a:latin typeface="Calibri" pitchFamily="34" charset="0"/>
                  <a:cs typeface="Arial" pitchFamily="34" charset="0"/>
                </a:rPr>
                <a:t>D</a:t>
              </a:r>
              <a:r>
                <a:rPr kumimoji="0" lang="fr-FR" sz="2200" b="0" i="0" u="none" strike="noStrike" cap="none" normalizeH="0" baseline="0" dirty="0">
                  <a:ln>
                    <a:noFill/>
                  </a:ln>
                  <a:solidFill>
                    <a:srgbClr val="FFFFFF"/>
                  </a:solidFill>
                  <a:effectLst/>
                  <a:latin typeface="Calibri" pitchFamily="34" charset="0"/>
                  <a:cs typeface="Arial" pitchFamily="34" charset="0"/>
                </a:rPr>
                <a:t>ahleb,blida1</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a:ln>
                    <a:noFill/>
                  </a:ln>
                  <a:solidFill>
                    <a:srgbClr val="FFFFFF"/>
                  </a:solidFill>
                  <a:effectLst/>
                  <a:latin typeface="Calibri" pitchFamily="34" charset="0"/>
                  <a:cs typeface="Arial" pitchFamily="34" charset="0"/>
                </a:rPr>
                <a:t>Faculté des </a:t>
              </a:r>
              <a:r>
                <a:rPr kumimoji="0" lang="fr-FR" sz="2200" b="1" i="0" u="none" strike="noStrike" cap="none" normalizeH="0" baseline="0" dirty="0">
                  <a:ln>
                    <a:noFill/>
                  </a:ln>
                  <a:solidFill>
                    <a:srgbClr val="FFFFFF"/>
                  </a:solidFill>
                  <a:effectLst/>
                  <a:latin typeface="Calibri" pitchFamily="34" charset="0"/>
                  <a:cs typeface="Arial" pitchFamily="34" charset="0"/>
                </a:rPr>
                <a:t>sciences</a:t>
              </a:r>
              <a:r>
                <a:rPr kumimoji="0" lang="fr-FR" sz="2200" b="0" i="0" u="none" strike="noStrike" cap="none" normalizeH="0" baseline="0" dirty="0">
                  <a:ln>
                    <a:noFill/>
                  </a:ln>
                  <a:solidFill>
                    <a:srgbClr val="FFFFFF"/>
                  </a:solidFill>
                  <a:effectLst/>
                  <a:latin typeface="Calibri" pitchFamily="34" charset="0"/>
                  <a:cs typeface="Arial" pitchFamily="34" charset="0"/>
                </a:rPr>
                <a:t>  de la nature et de la vie</a:t>
              </a:r>
            </a:p>
            <a:p>
              <a:pPr marL="0" marR="0" lvl="0" indent="0" algn="ctr" defTabSz="914400" rtl="0" eaLnBrk="1" fontAlgn="base" latinLnBrk="0" hangingPunct="1">
                <a:lnSpc>
                  <a:spcPct val="100000"/>
                </a:lnSpc>
                <a:spcBef>
                  <a:spcPct val="0"/>
                </a:spcBef>
                <a:spcAft>
                  <a:spcPct val="0"/>
                </a:spcAft>
                <a:buClrTx/>
                <a:buSzTx/>
                <a:buFontTx/>
                <a:buNone/>
                <a:tabLst/>
              </a:pPr>
              <a:r>
                <a:rPr lang="fr-FR" sz="2200" dirty="0">
                  <a:solidFill>
                    <a:srgbClr val="FFFFFF"/>
                  </a:solidFill>
                  <a:latin typeface="Calibri" pitchFamily="34" charset="0"/>
                  <a:cs typeface="Arial" pitchFamily="34" charset="0"/>
                </a:rPr>
                <a:t>Dé</a:t>
              </a:r>
              <a:r>
                <a:rPr kumimoji="0" lang="fr-FR" sz="2200" b="0" i="0" u="none" strike="noStrike" cap="none" normalizeH="0" baseline="0" dirty="0">
                  <a:ln>
                    <a:noFill/>
                  </a:ln>
                  <a:solidFill>
                    <a:srgbClr val="FFFFFF"/>
                  </a:solidFill>
                  <a:effectLst/>
                  <a:latin typeface="Calibri" pitchFamily="34" charset="0"/>
                  <a:cs typeface="Arial" pitchFamily="34" charset="0"/>
                </a:rPr>
                <a:t>partement des sciences alimentaires</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5">
              <a:extLst>
                <a:ext uri="{FF2B5EF4-FFF2-40B4-BE49-F238E27FC236}">
                  <a16:creationId xmlns:a16="http://schemas.microsoft.com/office/drawing/2014/main" id="{10EA0E48-09F9-BF44-2C27-B8B3C351E64E}"/>
                </a:ext>
              </a:extLst>
            </p:cNvPr>
            <p:cNvSpPr>
              <a:spLocks noChangeArrowheads="1"/>
            </p:cNvSpPr>
            <p:nvPr/>
          </p:nvSpPr>
          <p:spPr bwMode="auto">
            <a:xfrm>
              <a:off x="354"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 name="Rectangle 6">
              <a:extLst>
                <a:ext uri="{FF2B5EF4-FFF2-40B4-BE49-F238E27FC236}">
                  <a16:creationId xmlns:a16="http://schemas.microsoft.com/office/drawing/2014/main" id="{84CCC17A-1AC8-64E6-B770-E1B6FA7EBE12}"/>
                </a:ext>
              </a:extLst>
            </p:cNvPr>
            <p:cNvSpPr>
              <a:spLocks noChangeArrowheads="1"/>
            </p:cNvSpPr>
            <p:nvPr/>
          </p:nvSpPr>
          <p:spPr bwMode="auto">
            <a:xfrm>
              <a:off x="3245"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 name="Rectangle 7">
              <a:extLst>
                <a:ext uri="{FF2B5EF4-FFF2-40B4-BE49-F238E27FC236}">
                  <a16:creationId xmlns:a16="http://schemas.microsoft.com/office/drawing/2014/main" id="{1297F947-3E2B-BD9B-576C-1701E81D37C4}"/>
                </a:ext>
              </a:extLst>
            </p:cNvPr>
            <p:cNvSpPr>
              <a:spLocks noChangeArrowheads="1"/>
            </p:cNvSpPr>
            <p:nvPr/>
          </p:nvSpPr>
          <p:spPr bwMode="auto">
            <a:xfrm>
              <a:off x="6137" y="9607"/>
              <a:ext cx="2860" cy="1073"/>
            </a:xfrm>
            <a:prstGeom prst="rect">
              <a:avLst/>
            </a:prstGeom>
            <a:solidFill>
              <a:srgbClr val="C4591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0" name="Rectangle 8">
              <a:extLst>
                <a:ext uri="{FF2B5EF4-FFF2-40B4-BE49-F238E27FC236}">
                  <a16:creationId xmlns:a16="http://schemas.microsoft.com/office/drawing/2014/main" id="{537D522C-E568-0821-1787-0A32A1BB908D}"/>
                </a:ext>
              </a:extLst>
            </p:cNvPr>
            <p:cNvSpPr>
              <a:spLocks noChangeArrowheads="1"/>
            </p:cNvSpPr>
            <p:nvPr/>
          </p:nvSpPr>
          <p:spPr bwMode="auto">
            <a:xfrm>
              <a:off x="9028" y="9607"/>
              <a:ext cx="2860" cy="1073"/>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9">
              <a:extLst>
                <a:ext uri="{FF2B5EF4-FFF2-40B4-BE49-F238E27FC236}">
                  <a16:creationId xmlns:a16="http://schemas.microsoft.com/office/drawing/2014/main" id="{14D231C7-28FC-A54B-2B7A-0AA6F5DC5089}"/>
                </a:ext>
              </a:extLst>
            </p:cNvPr>
            <p:cNvSpPr>
              <a:spLocks noChangeArrowheads="1"/>
            </p:cNvSpPr>
            <p:nvPr/>
          </p:nvSpPr>
          <p:spPr bwMode="auto">
            <a:xfrm>
              <a:off x="354" y="2263"/>
              <a:ext cx="8643" cy="7316"/>
            </a:xfrm>
            <a:prstGeom prst="rect">
              <a:avLst/>
            </a:prstGeom>
            <a:solidFill>
              <a:schemeClr val="accent6">
                <a:lumMod val="20000"/>
                <a:lumOff val="80000"/>
              </a:schemeClr>
            </a:solidFill>
            <a:ln w="9525">
              <a:noFill/>
              <a:miter lim="800000"/>
              <a:headEnd/>
              <a:tailEnd/>
            </a:ln>
          </p:spPr>
          <p:txBody>
            <a:bodyPr vert="horz" wrap="square" lIns="228600" tIns="45720" rIns="22860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a:ln>
                    <a:noFill/>
                  </a:ln>
                  <a:solidFill>
                    <a:srgbClr val="622423"/>
                  </a:solidFill>
                  <a:effectLst/>
                  <a:latin typeface="Cambria" pitchFamily="18" charset="0"/>
                  <a:cs typeface="Arial" pitchFamily="34" charset="0"/>
                </a:rPr>
                <a:t>MASTER </a:t>
              </a:r>
              <a:endParaRPr kumimoji="0" lang="fr-FR" sz="3600" b="0" i="0" u="none" strike="noStrike" cap="none" normalizeH="0" baseline="0" dirty="0">
                <a:ln>
                  <a:noFill/>
                </a:ln>
                <a:solidFill>
                  <a:srgbClr val="622423"/>
                </a:solidFill>
                <a:effectLst/>
                <a:latin typeface="Times New Roman" pitchFamily="18" charset="0"/>
                <a:cs typeface="Arial" pitchFamily="34" charset="0"/>
              </a:endParaRPr>
            </a:p>
            <a:p>
              <a:pPr marL="457200" marR="0" lvl="1" indent="0" algn="l" defTabSz="914400" rtl="0" eaLnBrk="1" fontAlgn="base" latinLnBrk="0" hangingPunct="1">
                <a:lnSpc>
                  <a:spcPct val="100000"/>
                </a:lnSpc>
                <a:spcBef>
                  <a:spcPct val="0"/>
                </a:spcBef>
                <a:spcAft>
                  <a:spcPts val="800"/>
                </a:spcAft>
                <a:buClr>
                  <a:srgbClr val="FFFFFF"/>
                </a:buClr>
                <a:buSzTx/>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2" name="Rectangle 10">
              <a:extLst>
                <a:ext uri="{FF2B5EF4-FFF2-40B4-BE49-F238E27FC236}">
                  <a16:creationId xmlns:a16="http://schemas.microsoft.com/office/drawing/2014/main" id="{CD0C0361-6775-D7BD-0B4B-0ED8E3DA6C6B}"/>
                </a:ext>
              </a:extLst>
            </p:cNvPr>
            <p:cNvSpPr>
              <a:spLocks noChangeArrowheads="1"/>
            </p:cNvSpPr>
            <p:nvPr/>
          </p:nvSpPr>
          <p:spPr bwMode="auto">
            <a:xfrm>
              <a:off x="9028" y="2263"/>
              <a:ext cx="2859" cy="7316"/>
            </a:xfrm>
            <a:prstGeom prst="rect">
              <a:avLst/>
            </a:prstGeom>
            <a:solidFill>
              <a:srgbClr val="D9E2F3"/>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3" name="Rectangle 11">
              <a:extLst>
                <a:ext uri="{FF2B5EF4-FFF2-40B4-BE49-F238E27FC236}">
                  <a16:creationId xmlns:a16="http://schemas.microsoft.com/office/drawing/2014/main" id="{A4A4C4C5-236E-52E8-529B-FF62A5D660CF}"/>
                </a:ext>
              </a:extLst>
            </p:cNvPr>
            <p:cNvSpPr>
              <a:spLocks noChangeArrowheads="1"/>
            </p:cNvSpPr>
            <p:nvPr/>
          </p:nvSpPr>
          <p:spPr bwMode="auto">
            <a:xfrm>
              <a:off x="354" y="10710"/>
              <a:ext cx="8643" cy="4337"/>
            </a:xfrm>
            <a:prstGeom prst="rect">
              <a:avLst/>
            </a:prstGeom>
            <a:solidFill>
              <a:srgbClr val="ED7D31"/>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 name="Rectangle 12">
              <a:extLst>
                <a:ext uri="{FF2B5EF4-FFF2-40B4-BE49-F238E27FC236}">
                  <a16:creationId xmlns:a16="http://schemas.microsoft.com/office/drawing/2014/main" id="{616A17C6-42EF-A878-3502-D5F3CA7E68B9}"/>
                </a:ext>
              </a:extLst>
            </p:cNvPr>
            <p:cNvSpPr>
              <a:spLocks noChangeArrowheads="1"/>
            </p:cNvSpPr>
            <p:nvPr/>
          </p:nvSpPr>
          <p:spPr bwMode="auto">
            <a:xfrm>
              <a:off x="9028" y="10710"/>
              <a:ext cx="2859" cy="4337"/>
            </a:xfrm>
            <a:prstGeom prst="rect">
              <a:avLst/>
            </a:prstGeom>
            <a:solidFill>
              <a:schemeClr val="accent6">
                <a:lumMod val="20000"/>
                <a:lumOff val="8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13">
              <a:extLst>
                <a:ext uri="{FF2B5EF4-FFF2-40B4-BE49-F238E27FC236}">
                  <a16:creationId xmlns:a16="http://schemas.microsoft.com/office/drawing/2014/main" id="{82F326AA-7EF0-AEFF-0982-1D311AEDA79B}"/>
                </a:ext>
              </a:extLst>
            </p:cNvPr>
            <p:cNvSpPr>
              <a:spLocks noChangeArrowheads="1"/>
            </p:cNvSpPr>
            <p:nvPr/>
          </p:nvSpPr>
          <p:spPr bwMode="auto">
            <a:xfrm>
              <a:off x="354" y="15047"/>
              <a:ext cx="11527" cy="891"/>
            </a:xfrm>
            <a:prstGeom prst="rect">
              <a:avLst/>
            </a:prstGeom>
            <a:solidFill>
              <a:srgbClr val="C45911"/>
            </a:solidFill>
            <a:ln w="9525">
              <a:noFill/>
              <a:miter lim="800000"/>
              <a:headEnd/>
              <a:tailEnd/>
            </a:ln>
          </p:spPr>
          <p:txBody>
            <a:bodyPr vert="horz" wrap="square" lIns="91440" tIns="45720" rIns="91440" bIns="45720" numCol="1" anchor="ctr" anchorCtr="0" compatLnSpc="1">
              <a:prstTxWarp prst="textNoShape">
                <a:avLst/>
              </a:prstTxWarp>
            </a:bodyPr>
            <a:lstStyle/>
            <a:p>
              <a:pPr lvl="0" algn="ctr" fontAlgn="base">
                <a:spcBef>
                  <a:spcPct val="0"/>
                </a:spcBef>
                <a:spcAft>
                  <a:spcPct val="0"/>
                </a:spcAft>
              </a:pPr>
              <a:r>
                <a:rPr lang="fr-FR" sz="1200" dirty="0"/>
                <a:t>Email. contact@univ-blida.dz ; Emplacement. </a:t>
              </a:r>
              <a:r>
                <a:rPr lang="fr-FR" sz="1200" i="1" dirty="0"/>
                <a:t>BP 270 Route </a:t>
              </a:r>
              <a:r>
                <a:rPr lang="fr-FR" sz="1200" i="1" dirty="0" err="1"/>
                <a:t>Soumâa</a:t>
              </a:r>
              <a:r>
                <a:rPr lang="fr-FR" sz="1200" i="1" dirty="0"/>
                <a:t> -BLIDA-, Algérie</a:t>
              </a:r>
              <a:r>
                <a:rPr lang="fr-FR" sz="1200" dirty="0"/>
                <a:t> </a:t>
              </a:r>
              <a:r>
                <a:rPr lang="fr-FR" sz="1200" b="1" dirty="0">
                  <a:solidFill>
                    <a:schemeClr val="bg1"/>
                  </a:solidFill>
                </a:rPr>
                <a:t>;</a:t>
              </a:r>
              <a:endParaRPr kumimoji="0" lang="fr-FR" sz="1200" b="1" i="0" u="none" strike="noStrike" cap="none" normalizeH="0" baseline="0" dirty="0">
                <a:ln>
                  <a:noFill/>
                </a:ln>
                <a:solidFill>
                  <a:schemeClr val="bg1"/>
                </a:solidFill>
                <a:effectLst/>
                <a:latin typeface="Arial" pitchFamily="34" charset="0"/>
                <a:cs typeface="Arial" pitchFamily="34" charset="0"/>
              </a:endParaRPr>
            </a:p>
          </p:txBody>
        </p:sp>
      </p:grpSp>
      <p:pic>
        <p:nvPicPr>
          <p:cNvPr id="18" name="Image 17">
            <a:extLst>
              <a:ext uri="{FF2B5EF4-FFF2-40B4-BE49-F238E27FC236}">
                <a16:creationId xmlns:a16="http://schemas.microsoft.com/office/drawing/2014/main" id="{C2ED488F-1DD2-CD14-1336-D9A531B46459}"/>
              </a:ext>
            </a:extLst>
          </p:cNvPr>
          <p:cNvPicPr/>
          <p:nvPr/>
        </p:nvPicPr>
        <p:blipFill>
          <a:blip r:embed="rId2"/>
          <a:srcRect/>
          <a:stretch>
            <a:fillRect/>
          </a:stretch>
        </p:blipFill>
        <p:spPr bwMode="auto">
          <a:xfrm>
            <a:off x="5143512" y="3714744"/>
            <a:ext cx="1714488" cy="2286016"/>
          </a:xfrm>
          <a:prstGeom prst="rect">
            <a:avLst/>
          </a:prstGeom>
          <a:noFill/>
          <a:ln w="9525">
            <a:noFill/>
            <a:miter lim="800000"/>
            <a:headEnd/>
            <a:tailEnd/>
          </a:ln>
        </p:spPr>
      </p:pic>
      <p:pic>
        <p:nvPicPr>
          <p:cNvPr id="22" name="Picture 14">
            <a:extLst>
              <a:ext uri="{FF2B5EF4-FFF2-40B4-BE49-F238E27FC236}">
                <a16:creationId xmlns:a16="http://schemas.microsoft.com/office/drawing/2014/main" id="{616A76C1-EC1E-3D79-4586-14DE5B7B9687}"/>
              </a:ext>
            </a:extLst>
          </p:cNvPr>
          <p:cNvPicPr>
            <a:picLocks noChangeAspect="1" noChangeArrowheads="1"/>
          </p:cNvPicPr>
          <p:nvPr/>
        </p:nvPicPr>
        <p:blipFill>
          <a:blip r:embed="rId3"/>
          <a:srcRect/>
          <a:stretch>
            <a:fillRect/>
          </a:stretch>
        </p:blipFill>
        <p:spPr bwMode="auto">
          <a:xfrm>
            <a:off x="5143512" y="1357290"/>
            <a:ext cx="1714488" cy="2357454"/>
          </a:xfrm>
          <a:prstGeom prst="rect">
            <a:avLst/>
          </a:prstGeom>
          <a:noFill/>
          <a:ln w="9525">
            <a:noFill/>
            <a:miter lim="800000"/>
            <a:headEnd/>
            <a:tailEnd/>
          </a:ln>
          <a:effectLst/>
        </p:spPr>
      </p:pic>
      <p:sp>
        <p:nvSpPr>
          <p:cNvPr id="25" name="ZoneTexte 24">
            <a:extLst>
              <a:ext uri="{FF2B5EF4-FFF2-40B4-BE49-F238E27FC236}">
                <a16:creationId xmlns:a16="http://schemas.microsoft.com/office/drawing/2014/main" id="{93C7C995-C0F5-D3D5-430E-8C8D43402E4F}"/>
              </a:ext>
            </a:extLst>
          </p:cNvPr>
          <p:cNvSpPr txBox="1"/>
          <p:nvPr/>
        </p:nvSpPr>
        <p:spPr>
          <a:xfrm>
            <a:off x="500042" y="3502118"/>
            <a:ext cx="4072273" cy="461665"/>
          </a:xfrm>
          <a:prstGeom prst="rect">
            <a:avLst/>
          </a:prstGeom>
          <a:noFill/>
        </p:spPr>
        <p:txBody>
          <a:bodyPr wrap="square">
            <a:spAutoFit/>
          </a:bodyPr>
          <a:lstStyle/>
          <a:p>
            <a:pPr algn="ctr"/>
            <a:r>
              <a:rPr lang="fr-CA" sz="2400" dirty="0"/>
              <a:t>Nutrition et Pathologie</a:t>
            </a:r>
          </a:p>
        </p:txBody>
      </p:sp>
      <p:pic>
        <p:nvPicPr>
          <p:cNvPr id="29" name="Image 28">
            <a:extLst>
              <a:ext uri="{FF2B5EF4-FFF2-40B4-BE49-F238E27FC236}">
                <a16:creationId xmlns:a16="http://schemas.microsoft.com/office/drawing/2014/main" id="{136E60D6-E0DE-4F56-9751-1E1ACDB4122D}"/>
              </a:ext>
            </a:extLst>
          </p:cNvPr>
          <p:cNvPicPr>
            <a:picLocks noChangeAspect="1"/>
          </p:cNvPicPr>
          <p:nvPr/>
        </p:nvPicPr>
        <p:blipFill>
          <a:blip r:embed="rId4"/>
          <a:stretch>
            <a:fillRect/>
          </a:stretch>
        </p:blipFill>
        <p:spPr>
          <a:xfrm>
            <a:off x="1921563" y="6125065"/>
            <a:ext cx="2143125" cy="2143125"/>
          </a:xfrm>
          <a:prstGeom prst="rect">
            <a:avLst/>
          </a:prstGeom>
        </p:spPr>
      </p:pic>
    </p:spTree>
    <p:extLst>
      <p:ext uri="{BB962C8B-B14F-4D97-AF65-F5344CB8AC3E}">
        <p14:creationId xmlns:p14="http://schemas.microsoft.com/office/powerpoint/2010/main" val="3528278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1BE5B-7BB0-A5B0-4E3B-3B21143D46F4}"/>
              </a:ext>
            </a:extLst>
          </p:cNvPr>
          <p:cNvSpPr>
            <a:spLocks noGrp="1"/>
          </p:cNvSpPr>
          <p:nvPr>
            <p:ph type="title"/>
          </p:nvPr>
        </p:nvSpPr>
        <p:spPr/>
        <p:txBody>
          <a:bodyPr>
            <a:normAutofit fontScale="90000"/>
          </a:bodyPr>
          <a:lstStyle/>
          <a:p>
            <a:r>
              <a:rPr lang="fr-CA" dirty="0"/>
              <a:t>L’objectif de la spécialité Nutrition et pathologie.</a:t>
            </a:r>
            <a:endParaRPr lang="fr-DZ" dirty="0"/>
          </a:p>
        </p:txBody>
      </p:sp>
      <p:sp>
        <p:nvSpPr>
          <p:cNvPr id="3" name="Espace réservé du contenu 2">
            <a:extLst>
              <a:ext uri="{FF2B5EF4-FFF2-40B4-BE49-F238E27FC236}">
                <a16:creationId xmlns:a16="http://schemas.microsoft.com/office/drawing/2014/main" id="{AAC0E003-09E9-E7EA-A152-E0B4BBAD8982}"/>
              </a:ext>
            </a:extLst>
          </p:cNvPr>
          <p:cNvSpPr>
            <a:spLocks noGrp="1"/>
          </p:cNvSpPr>
          <p:nvPr>
            <p:ph idx="1"/>
          </p:nvPr>
        </p:nvSpPr>
        <p:spPr/>
        <p:txBody>
          <a:bodyPr>
            <a:normAutofit fontScale="85000" lnSpcReduction="10000"/>
          </a:bodyPr>
          <a:lstStyle/>
          <a:p>
            <a:pPr marL="0" indent="0">
              <a:buNone/>
            </a:pPr>
            <a:r>
              <a:rPr lang="fr-CA" dirty="0"/>
              <a:t>Les objectifs du programme sont de développer les compétences suivantes :</a:t>
            </a:r>
          </a:p>
          <a:p>
            <a:pPr>
              <a:buFont typeface="Wingdings" panose="05000000000000000000" pitchFamily="2" charset="2"/>
              <a:buChar char="Ø"/>
            </a:pPr>
            <a:r>
              <a:rPr lang="fr-CA" dirty="0"/>
              <a:t>-	Nutrition humaine</a:t>
            </a:r>
          </a:p>
          <a:p>
            <a:pPr>
              <a:buFont typeface="Wingdings" panose="05000000000000000000" pitchFamily="2" charset="2"/>
              <a:buChar char="Ø"/>
            </a:pPr>
            <a:r>
              <a:rPr lang="fr-CA" dirty="0"/>
              <a:t>-	Contrôle physiologique des apports alimentaires</a:t>
            </a:r>
          </a:p>
          <a:p>
            <a:pPr>
              <a:buFont typeface="Wingdings" panose="05000000000000000000" pitchFamily="2" charset="2"/>
              <a:buChar char="Ø"/>
            </a:pPr>
            <a:r>
              <a:rPr lang="fr-CA" dirty="0"/>
              <a:t>-	Diététique et prise en charge nutritionnelle</a:t>
            </a:r>
          </a:p>
          <a:p>
            <a:pPr>
              <a:buFont typeface="Wingdings" panose="05000000000000000000" pitchFamily="2" charset="2"/>
              <a:buChar char="Ø"/>
            </a:pPr>
            <a:r>
              <a:rPr lang="fr-CA" dirty="0"/>
              <a:t>-	Conseils et éducation nutritionnelle</a:t>
            </a:r>
          </a:p>
          <a:p>
            <a:pPr>
              <a:buFont typeface="Wingdings" panose="05000000000000000000" pitchFamily="2" charset="2"/>
              <a:buChar char="Ø"/>
            </a:pPr>
            <a:r>
              <a:rPr lang="fr-CA" dirty="0"/>
              <a:t>-	Restauration collective</a:t>
            </a:r>
          </a:p>
          <a:p>
            <a:pPr>
              <a:buFont typeface="Wingdings" panose="05000000000000000000" pitchFamily="2" charset="2"/>
              <a:buChar char="Ø"/>
            </a:pPr>
            <a:r>
              <a:rPr lang="fr-CA" dirty="0"/>
              <a:t>-	Contrôle de la qualité et expertise production</a:t>
            </a:r>
          </a:p>
          <a:p>
            <a:pPr>
              <a:buFont typeface="Wingdings" panose="05000000000000000000" pitchFamily="2" charset="2"/>
              <a:buChar char="Ø"/>
            </a:pPr>
            <a:r>
              <a:rPr lang="fr-CA" dirty="0"/>
              <a:t>-	</a:t>
            </a:r>
            <a:r>
              <a:rPr lang="fr-CA" dirty="0" err="1"/>
              <a:t>Economie</a:t>
            </a:r>
            <a:r>
              <a:rPr lang="fr-CA" dirty="0"/>
              <a:t> alimentaire : planification, distribution et communication</a:t>
            </a:r>
          </a:p>
          <a:p>
            <a:pPr>
              <a:buFont typeface="Wingdings" panose="05000000000000000000" pitchFamily="2" charset="2"/>
              <a:buChar char="Ø"/>
            </a:pPr>
            <a:endParaRPr lang="fr-DZ" dirty="0"/>
          </a:p>
        </p:txBody>
      </p:sp>
    </p:spTree>
    <p:extLst>
      <p:ext uri="{BB962C8B-B14F-4D97-AF65-F5344CB8AC3E}">
        <p14:creationId xmlns:p14="http://schemas.microsoft.com/office/powerpoint/2010/main" val="4215822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4BA7FD-7143-2ADF-5786-416F30009880}"/>
              </a:ext>
            </a:extLst>
          </p:cNvPr>
          <p:cNvSpPr>
            <a:spLocks noGrp="1"/>
          </p:cNvSpPr>
          <p:nvPr>
            <p:ph type="title"/>
          </p:nvPr>
        </p:nvSpPr>
        <p:spPr/>
        <p:txBody>
          <a:bodyPr/>
          <a:lstStyle/>
          <a:p>
            <a:r>
              <a:rPr lang="en-GB" dirty="0" err="1"/>
              <a:t>Débouchés</a:t>
            </a:r>
            <a:r>
              <a:rPr lang="en-GB" dirty="0"/>
              <a:t> </a:t>
            </a:r>
            <a:r>
              <a:rPr lang="en-GB" dirty="0" err="1"/>
              <a:t>professionnels</a:t>
            </a:r>
            <a:endParaRPr lang="fr-DZ" dirty="0"/>
          </a:p>
        </p:txBody>
      </p:sp>
      <p:sp>
        <p:nvSpPr>
          <p:cNvPr id="4" name="Rectangle 1">
            <a:extLst>
              <a:ext uri="{FF2B5EF4-FFF2-40B4-BE49-F238E27FC236}">
                <a16:creationId xmlns:a16="http://schemas.microsoft.com/office/drawing/2014/main" id="{51371596-1E4F-4DDE-7E6A-F49D2AAAF5AE}"/>
              </a:ext>
            </a:extLst>
          </p:cNvPr>
          <p:cNvSpPr>
            <a:spLocks noGrp="1" noChangeArrowheads="1"/>
          </p:cNvSpPr>
          <p:nvPr>
            <p:ph idx="1"/>
          </p:nvPr>
        </p:nvSpPr>
        <p:spPr bwMode="auto">
          <a:xfrm>
            <a:off x="489248" y="1727200"/>
            <a:ext cx="636875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endParaRPr kumimoji="0" lang="fr-DZ" altLang="fr-DZ" sz="18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fr-DZ" altLang="fr-DZ" sz="1800" b="0" i="0" u="none" strike="noStrike" cap="none" normalizeH="0" baseline="0" dirty="0">
                <a:ln>
                  <a:noFill/>
                </a:ln>
                <a:solidFill>
                  <a:schemeClr val="tx1"/>
                </a:solidFill>
                <a:effectLst/>
                <a:latin typeface="Arial" panose="020B0604020202020204" pitchFamily="34" charset="0"/>
              </a:rPr>
              <a:t>Possibilité de poursuite en doctorat (universités, laboratoires, hôpitaux)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fr-DZ" altLang="fr-DZ" sz="1800" b="0" i="0" u="none" strike="noStrike" cap="none" normalizeH="0" baseline="0" dirty="0">
                <a:ln>
                  <a:noFill/>
                </a:ln>
                <a:solidFill>
                  <a:schemeClr val="tx1"/>
                </a:solidFill>
                <a:effectLst/>
                <a:latin typeface="Arial" panose="020B0604020202020204" pitchFamily="34" charset="0"/>
              </a:rPr>
              <a:t>Accès à l’industrie agroalimentaire et aux structures de production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fr-DZ" altLang="fr-DZ" sz="1800" b="0" i="0" u="none" strike="noStrike" cap="none" normalizeH="0" baseline="0" dirty="0">
                <a:ln>
                  <a:noFill/>
                </a:ln>
                <a:solidFill>
                  <a:schemeClr val="tx1"/>
                </a:solidFill>
                <a:effectLst/>
                <a:latin typeface="Arial" panose="020B0604020202020204" pitchFamily="34" charset="0"/>
              </a:rPr>
              <a:t>Opportunités dans le conseil, la communication, la veille et la sécurité sanitaire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fr-DZ" altLang="fr-DZ" sz="1800" b="0" i="0" u="none" strike="noStrike" cap="none" normalizeH="0" baseline="0" dirty="0">
                <a:ln>
                  <a:noFill/>
                </a:ln>
                <a:solidFill>
                  <a:schemeClr val="tx1"/>
                </a:solidFill>
                <a:effectLst/>
                <a:latin typeface="Arial" panose="020B0604020202020204" pitchFamily="34" charset="0"/>
              </a:rPr>
              <a:t>Bonne employabilité liée à un environnement industriel dynamique </a:t>
            </a:r>
          </a:p>
        </p:txBody>
      </p:sp>
      <p:sp>
        <p:nvSpPr>
          <p:cNvPr id="5" name="Titre 1">
            <a:extLst>
              <a:ext uri="{FF2B5EF4-FFF2-40B4-BE49-F238E27FC236}">
                <a16:creationId xmlns:a16="http://schemas.microsoft.com/office/drawing/2014/main" id="{58DDC687-509B-0B10-F658-AF52B0728A58}"/>
              </a:ext>
            </a:extLst>
          </p:cNvPr>
          <p:cNvSpPr txBox="1">
            <a:spLocks/>
          </p:cNvSpPr>
          <p:nvPr/>
        </p:nvSpPr>
        <p:spPr>
          <a:xfrm>
            <a:off x="322428" y="4272678"/>
            <a:ext cx="6515100" cy="1117600"/>
          </a:xfrm>
          <a:prstGeom prst="rect">
            <a:avLst/>
          </a:prstGeom>
        </p:spPr>
        <p:txBody>
          <a:bodyPr vert="horz" anchor="ctr">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a:r>
              <a:rPr lang="en-GB" dirty="0"/>
              <a:t>Domaines </a:t>
            </a:r>
            <a:r>
              <a:rPr lang="en-GB" dirty="0" err="1"/>
              <a:t>d’activité</a:t>
            </a:r>
            <a:endParaRPr lang="fr-DZ" dirty="0"/>
          </a:p>
        </p:txBody>
      </p:sp>
      <p:sp>
        <p:nvSpPr>
          <p:cNvPr id="8" name="ZoneTexte 7">
            <a:extLst>
              <a:ext uri="{FF2B5EF4-FFF2-40B4-BE49-F238E27FC236}">
                <a16:creationId xmlns:a16="http://schemas.microsoft.com/office/drawing/2014/main" id="{DE14A541-2EA5-A255-4A9B-B7E0A2063665}"/>
              </a:ext>
            </a:extLst>
          </p:cNvPr>
          <p:cNvSpPr txBox="1"/>
          <p:nvPr/>
        </p:nvSpPr>
        <p:spPr>
          <a:xfrm>
            <a:off x="489248" y="5457543"/>
            <a:ext cx="5460032" cy="1938992"/>
          </a:xfrm>
          <a:prstGeom prst="rect">
            <a:avLst/>
          </a:prstGeom>
          <a:noFill/>
        </p:spPr>
        <p:txBody>
          <a:bodyPr wrap="square">
            <a:spAutoFit/>
          </a:bodyPr>
          <a:lstStyle/>
          <a:p>
            <a:pPr marL="342900" indent="-342900">
              <a:buFont typeface="Wingdings" panose="05000000000000000000" pitchFamily="2" charset="2"/>
              <a:buChar char="ü"/>
            </a:pPr>
            <a:r>
              <a:rPr lang="fr-CA" sz="2400" dirty="0"/>
              <a:t>Nutrition et diététique</a:t>
            </a:r>
          </a:p>
          <a:p>
            <a:pPr marL="342900" indent="-342900">
              <a:buFont typeface="Wingdings" panose="05000000000000000000" pitchFamily="2" charset="2"/>
              <a:buChar char="ü"/>
            </a:pPr>
            <a:r>
              <a:rPr lang="fr-CA" sz="2400" dirty="0"/>
              <a:t>Enseignement et recherche </a:t>
            </a:r>
          </a:p>
          <a:p>
            <a:pPr marL="342900" indent="-342900">
              <a:buFont typeface="Wingdings" panose="05000000000000000000" pitchFamily="2" charset="2"/>
              <a:buChar char="ü"/>
            </a:pPr>
            <a:r>
              <a:rPr lang="fr-CA" sz="2400" dirty="0"/>
              <a:t>Contrôle qualité et sécurité des aliments</a:t>
            </a:r>
          </a:p>
          <a:p>
            <a:pPr marL="342900" indent="-342900">
              <a:buFont typeface="Wingdings" panose="05000000000000000000" pitchFamily="2" charset="2"/>
              <a:buChar char="ü"/>
            </a:pPr>
            <a:r>
              <a:rPr lang="fr-CA" sz="2400" dirty="0"/>
              <a:t>Distribution de produits diététiques</a:t>
            </a:r>
            <a:endParaRPr lang="fr-DZ" sz="2400" dirty="0"/>
          </a:p>
        </p:txBody>
      </p:sp>
    </p:spTree>
    <p:extLst>
      <p:ext uri="{BB962C8B-B14F-4D97-AF65-F5344CB8AC3E}">
        <p14:creationId xmlns:p14="http://schemas.microsoft.com/office/powerpoint/2010/main" val="1886133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9BBDDD-CFC5-AD40-07C8-D9209A7ABE7F}"/>
              </a:ext>
            </a:extLst>
          </p:cNvPr>
          <p:cNvSpPr>
            <a:spLocks noGrp="1"/>
          </p:cNvSpPr>
          <p:nvPr>
            <p:ph idx="1"/>
          </p:nvPr>
        </p:nvSpPr>
        <p:spPr/>
        <p:txBody>
          <a:bodyPr/>
          <a:lstStyle/>
          <a:p>
            <a:endParaRPr lang="fr-DZ" dirty="0"/>
          </a:p>
        </p:txBody>
      </p:sp>
      <p:sp>
        <p:nvSpPr>
          <p:cNvPr id="4" name="ZoneTexte 3">
            <a:extLst>
              <a:ext uri="{FF2B5EF4-FFF2-40B4-BE49-F238E27FC236}">
                <a16:creationId xmlns:a16="http://schemas.microsoft.com/office/drawing/2014/main" id="{B540346C-C025-B2E7-E91E-AAE962D09997}"/>
              </a:ext>
            </a:extLst>
          </p:cNvPr>
          <p:cNvSpPr txBox="1"/>
          <p:nvPr/>
        </p:nvSpPr>
        <p:spPr>
          <a:xfrm>
            <a:off x="3214686" y="5000629"/>
            <a:ext cx="3286148" cy="1723549"/>
          </a:xfrm>
          <a:prstGeom prst="rect">
            <a:avLst/>
          </a:prstGeom>
          <a:solidFill>
            <a:schemeClr val="bg2">
              <a:lumMod val="90000"/>
            </a:schemeClr>
          </a:solidFill>
        </p:spPr>
        <p:txBody>
          <a:bodyPr wrap="square" rtlCol="0">
            <a:spAutoFit/>
          </a:bodyPr>
          <a:lstStyle/>
          <a:p>
            <a:r>
              <a:rPr lang="fr-FR" sz="1400" dirty="0">
                <a:latin typeface="Bahnschrift SemiBold Condensed" pitchFamily="34" charset="0"/>
              </a:rPr>
              <a:t>                              </a:t>
            </a:r>
          </a:p>
          <a:p>
            <a:r>
              <a:rPr lang="fr-FR" dirty="0">
                <a:solidFill>
                  <a:srgbClr val="C00000"/>
                </a:solidFill>
                <a:latin typeface="Bahnschrift SemiBold Condensed" pitchFamily="34" charset="0"/>
              </a:rPr>
              <a:t>Semestre 4 </a:t>
            </a:r>
          </a:p>
          <a:p>
            <a:pPr>
              <a:buBlip>
                <a:blip r:embed="rId2"/>
              </a:buBlip>
            </a:pPr>
            <a:r>
              <a:rPr lang="fr-FR" sz="1400" dirty="0">
                <a:latin typeface="Bahnschrift SemiBold Condensed" pitchFamily="34" charset="0"/>
              </a:rPr>
              <a:t>Stage en entreprise ou laboratoire de recherche</a:t>
            </a:r>
          </a:p>
          <a:p>
            <a:pPr>
              <a:buBlip>
                <a:blip r:embed="rId2"/>
              </a:buBlip>
            </a:pPr>
            <a:r>
              <a:rPr lang="fr-FR" sz="1400" dirty="0">
                <a:latin typeface="Bahnschrift SemiBold Condensed" pitchFamily="34" charset="0"/>
              </a:rPr>
              <a:t>Rédaction du mémoire de fin d’études</a:t>
            </a:r>
          </a:p>
          <a:p>
            <a:pPr>
              <a:buBlip>
                <a:blip r:embed="rId2"/>
              </a:buBlip>
            </a:pPr>
            <a:r>
              <a:rPr lang="fr-FR" sz="1400" dirty="0">
                <a:solidFill>
                  <a:srgbClr val="FF0000"/>
                </a:solidFill>
                <a:latin typeface="Bahnschrift SemiBold Condensed" pitchFamily="34" charset="0"/>
              </a:rPr>
              <a:t>Soutenance du mémoire</a:t>
            </a:r>
          </a:p>
          <a:p>
            <a:pPr>
              <a:buBlip>
                <a:blip r:embed="rId2"/>
              </a:buBlip>
            </a:pPr>
            <a:endParaRPr lang="fr-FR" sz="1400" dirty="0">
              <a:latin typeface="Bahnschrift SemiBold Condensed" pitchFamily="34" charset="0"/>
            </a:endParaRPr>
          </a:p>
          <a:p>
            <a:endParaRPr lang="fr-FR" dirty="0"/>
          </a:p>
        </p:txBody>
      </p:sp>
      <p:sp>
        <p:nvSpPr>
          <p:cNvPr id="5" name="ZoneTexte 4">
            <a:extLst>
              <a:ext uri="{FF2B5EF4-FFF2-40B4-BE49-F238E27FC236}">
                <a16:creationId xmlns:a16="http://schemas.microsoft.com/office/drawing/2014/main" id="{479BE8DA-0774-2510-AD5C-E09EDAC714B3}"/>
              </a:ext>
            </a:extLst>
          </p:cNvPr>
          <p:cNvSpPr txBox="1"/>
          <p:nvPr/>
        </p:nvSpPr>
        <p:spPr>
          <a:xfrm>
            <a:off x="228600" y="2223259"/>
            <a:ext cx="2928934" cy="2092881"/>
          </a:xfrm>
          <a:prstGeom prst="rect">
            <a:avLst/>
          </a:prstGeom>
          <a:solidFill>
            <a:schemeClr val="bg2">
              <a:lumMod val="90000"/>
            </a:schemeClr>
          </a:solidFill>
        </p:spPr>
        <p:txBody>
          <a:bodyPr wrap="square" rtlCol="0">
            <a:spAutoFit/>
          </a:bodyPr>
          <a:lstStyle/>
          <a:p>
            <a:pPr lvl="0" algn="ctr"/>
            <a:r>
              <a:rPr lang="fr-FR" dirty="0">
                <a:solidFill>
                  <a:srgbClr val="C00000"/>
                </a:solidFill>
                <a:latin typeface="Bahnschrift SemiBold Condensed" pitchFamily="34" charset="0"/>
              </a:rPr>
              <a:t>Semestre 1</a:t>
            </a:r>
          </a:p>
          <a:p>
            <a:pPr lvl="0">
              <a:buBlip>
                <a:blip r:embed="rId2"/>
              </a:buBlip>
            </a:pPr>
            <a:r>
              <a:rPr lang="fr-CA" sz="1400" dirty="0">
                <a:latin typeface="Bahnschrift SemiBold Condensed" pitchFamily="34" charset="0"/>
              </a:rPr>
              <a:t>Aliments et Nutriments</a:t>
            </a:r>
          </a:p>
          <a:p>
            <a:pPr lvl="0">
              <a:buBlip>
                <a:blip r:embed="rId2"/>
              </a:buBlip>
            </a:pPr>
            <a:r>
              <a:rPr lang="fr-CA" sz="1400" dirty="0">
                <a:latin typeface="Bahnschrift SemiBold Condensed" pitchFamily="34" charset="0"/>
              </a:rPr>
              <a:t>Épigénétique nutritionnelle</a:t>
            </a:r>
          </a:p>
          <a:p>
            <a:pPr lvl="0">
              <a:buBlip>
                <a:blip r:embed="rId2"/>
              </a:buBlip>
            </a:pPr>
            <a:r>
              <a:rPr lang="fr-CA" sz="1400" dirty="0">
                <a:latin typeface="Bahnschrift SemiBold Condensed" pitchFamily="34" charset="0"/>
              </a:rPr>
              <a:t>Signalisation et Pathologies Métaboliques</a:t>
            </a:r>
          </a:p>
          <a:p>
            <a:pPr lvl="0">
              <a:buBlip>
                <a:blip r:embed="rId2"/>
              </a:buBlip>
            </a:pPr>
            <a:r>
              <a:rPr lang="fr-CA" sz="1400" dirty="0">
                <a:latin typeface="Bahnschrift SemiBold Condensed" pitchFamily="34" charset="0"/>
              </a:rPr>
              <a:t>Biochimie nutritionnelle et Pathologies </a:t>
            </a:r>
            <a:r>
              <a:rPr lang="fr-CA" sz="1400" dirty="0" err="1">
                <a:latin typeface="Bahnschrift SemiBold Condensed" pitchFamily="34" charset="0"/>
              </a:rPr>
              <a:t>MétaboliquesDigestion</a:t>
            </a:r>
            <a:r>
              <a:rPr lang="fr-CA" sz="1400" dirty="0">
                <a:latin typeface="Bahnschrift SemiBold Condensed" pitchFamily="34" charset="0"/>
              </a:rPr>
              <a:t> et absorption</a:t>
            </a:r>
          </a:p>
          <a:p>
            <a:pPr lvl="0">
              <a:buBlip>
                <a:blip r:embed="rId2"/>
              </a:buBlip>
            </a:pPr>
            <a:r>
              <a:rPr lang="fr-CA" sz="1400" dirty="0">
                <a:latin typeface="Bahnschrift SemiBold Condensed" pitchFamily="34" charset="0"/>
              </a:rPr>
              <a:t>Techniques de documentation (Anglais)</a:t>
            </a:r>
          </a:p>
          <a:p>
            <a:pPr lvl="0">
              <a:buBlip>
                <a:blip r:embed="rId2"/>
              </a:buBlip>
            </a:pPr>
            <a:r>
              <a:rPr lang="fr-CA" sz="1400" dirty="0">
                <a:latin typeface="Bahnschrift SemiBold Condensed" pitchFamily="34" charset="0"/>
              </a:rPr>
              <a:t>Logiciels libres et open source</a:t>
            </a:r>
          </a:p>
          <a:p>
            <a:pPr lvl="0">
              <a:buBlip>
                <a:blip r:embed="rId2"/>
              </a:buBlip>
            </a:pPr>
            <a:r>
              <a:rPr lang="fr-CA" sz="1400" dirty="0">
                <a:latin typeface="Bahnschrift SemiBold Condensed" pitchFamily="34" charset="0"/>
              </a:rPr>
              <a:t>Communication</a:t>
            </a:r>
            <a:endParaRPr lang="fr-FR" sz="1400" dirty="0">
              <a:latin typeface="Bahnschrift SemiBold Condensed" pitchFamily="34" charset="0"/>
            </a:endParaRPr>
          </a:p>
        </p:txBody>
      </p:sp>
      <p:sp>
        <p:nvSpPr>
          <p:cNvPr id="6" name="ZoneTexte 5">
            <a:extLst>
              <a:ext uri="{FF2B5EF4-FFF2-40B4-BE49-F238E27FC236}">
                <a16:creationId xmlns:a16="http://schemas.microsoft.com/office/drawing/2014/main" id="{1A44BDDA-D353-A991-C820-970B4D754AD0}"/>
              </a:ext>
            </a:extLst>
          </p:cNvPr>
          <p:cNvSpPr txBox="1"/>
          <p:nvPr/>
        </p:nvSpPr>
        <p:spPr>
          <a:xfrm>
            <a:off x="3214686" y="2357422"/>
            <a:ext cx="3214710" cy="2308324"/>
          </a:xfrm>
          <a:prstGeom prst="rect">
            <a:avLst/>
          </a:prstGeom>
          <a:solidFill>
            <a:schemeClr val="bg2">
              <a:lumMod val="90000"/>
            </a:schemeClr>
          </a:solidFill>
        </p:spPr>
        <p:txBody>
          <a:bodyPr wrap="square" rtlCol="0">
            <a:spAutoFit/>
          </a:bodyPr>
          <a:lstStyle/>
          <a:p>
            <a:pPr algn="ctr"/>
            <a:r>
              <a:rPr lang="fr-FR" dirty="0">
                <a:solidFill>
                  <a:srgbClr val="C00000"/>
                </a:solidFill>
                <a:latin typeface="Bahnschrift SemiBold Condensed" pitchFamily="34" charset="0"/>
              </a:rPr>
              <a:t>Semestre 2 </a:t>
            </a:r>
          </a:p>
          <a:p>
            <a:pPr>
              <a:buBlip>
                <a:blip r:embed="rId2"/>
              </a:buBlip>
            </a:pPr>
            <a:r>
              <a:rPr lang="fr-CA" sz="1400" dirty="0">
                <a:latin typeface="Bahnschrift SemiBold Condensed" pitchFamily="34" charset="0"/>
              </a:rPr>
              <a:t>Altérations alimentaires</a:t>
            </a:r>
          </a:p>
          <a:p>
            <a:pPr>
              <a:buBlip>
                <a:blip r:embed="rId2"/>
              </a:buBlip>
            </a:pPr>
            <a:r>
              <a:rPr lang="fr-CA" sz="1400" dirty="0">
                <a:latin typeface="Bahnschrift SemiBold Condensed" pitchFamily="34" charset="0"/>
              </a:rPr>
              <a:t>Physiologie de la gestation et nutrition fœtale</a:t>
            </a:r>
          </a:p>
          <a:p>
            <a:pPr>
              <a:buBlip>
                <a:blip r:embed="rId2"/>
              </a:buBlip>
            </a:pPr>
            <a:r>
              <a:rPr lang="fr-CA" sz="1400" dirty="0">
                <a:latin typeface="Bahnschrift SemiBold Condensed" pitchFamily="34" charset="0"/>
              </a:rPr>
              <a:t>Pathologies de la nutrition</a:t>
            </a:r>
          </a:p>
          <a:p>
            <a:pPr>
              <a:buBlip>
                <a:blip r:embed="rId2"/>
              </a:buBlip>
            </a:pPr>
            <a:r>
              <a:rPr lang="fr-CA" sz="1400" dirty="0">
                <a:latin typeface="Bahnschrift SemiBold Condensed" pitchFamily="34" charset="0"/>
              </a:rPr>
              <a:t>Diététique appliquée</a:t>
            </a:r>
          </a:p>
          <a:p>
            <a:pPr>
              <a:buBlip>
                <a:blip r:embed="rId2"/>
              </a:buBlip>
            </a:pPr>
            <a:r>
              <a:rPr lang="fr-CA" sz="1400" dirty="0">
                <a:latin typeface="Bahnschrift SemiBold Condensed" pitchFamily="34" charset="0"/>
              </a:rPr>
              <a:t>Méthodes instrumentales d’analyse</a:t>
            </a:r>
          </a:p>
          <a:p>
            <a:pPr>
              <a:buBlip>
                <a:blip r:embed="rId2"/>
              </a:buBlip>
            </a:pPr>
            <a:r>
              <a:rPr lang="fr-CA" sz="1400" dirty="0">
                <a:latin typeface="Bahnschrift SemiBold Condensed" pitchFamily="34" charset="0"/>
              </a:rPr>
              <a:t>Stratégies et politiques alimentaires</a:t>
            </a:r>
          </a:p>
          <a:p>
            <a:pPr>
              <a:buBlip>
                <a:blip r:embed="rId2"/>
              </a:buBlip>
            </a:pPr>
            <a:r>
              <a:rPr lang="fr-CA" sz="1400" dirty="0">
                <a:latin typeface="Bahnschrift SemiBold Condensed" pitchFamily="34" charset="0"/>
              </a:rPr>
              <a:t>Programmation informatique appliquée aux sciences et </a:t>
            </a:r>
            <a:r>
              <a:rPr lang="fr-CA" sz="1400" dirty="0" err="1">
                <a:latin typeface="Bahnschrift SemiBold Condensed" pitchFamily="34" charset="0"/>
              </a:rPr>
              <a:t>technologiesLégislation</a:t>
            </a:r>
            <a:r>
              <a:rPr lang="fr-CA" sz="1400" dirty="0">
                <a:latin typeface="Bahnschrift SemiBold Condensed" pitchFamily="34" charset="0"/>
              </a:rPr>
              <a:t>, éthique et déontologie</a:t>
            </a:r>
            <a:endParaRPr lang="fr-FR" sz="1400" dirty="0">
              <a:latin typeface="Bahnschrift SemiBold Condensed" pitchFamily="34" charset="0"/>
            </a:endParaRPr>
          </a:p>
        </p:txBody>
      </p:sp>
      <p:sp>
        <p:nvSpPr>
          <p:cNvPr id="7" name="ZoneTexte 6">
            <a:extLst>
              <a:ext uri="{FF2B5EF4-FFF2-40B4-BE49-F238E27FC236}">
                <a16:creationId xmlns:a16="http://schemas.microsoft.com/office/drawing/2014/main" id="{7E651FDB-6908-E992-07CA-4BF78920C6B3}"/>
              </a:ext>
            </a:extLst>
          </p:cNvPr>
          <p:cNvSpPr txBox="1"/>
          <p:nvPr/>
        </p:nvSpPr>
        <p:spPr>
          <a:xfrm>
            <a:off x="0" y="4786314"/>
            <a:ext cx="2928934" cy="2308324"/>
          </a:xfrm>
          <a:prstGeom prst="rect">
            <a:avLst/>
          </a:prstGeom>
          <a:solidFill>
            <a:schemeClr val="bg2">
              <a:lumMod val="90000"/>
            </a:schemeClr>
          </a:solidFill>
        </p:spPr>
        <p:txBody>
          <a:bodyPr wrap="square" rtlCol="0">
            <a:spAutoFit/>
          </a:bodyPr>
          <a:lstStyle/>
          <a:p>
            <a:r>
              <a:rPr lang="fr-FR" dirty="0">
                <a:solidFill>
                  <a:srgbClr val="C00000"/>
                </a:solidFill>
                <a:latin typeface="Bahnschrift SemiBold Condensed" pitchFamily="34" charset="0"/>
              </a:rPr>
              <a:t>                  Semestre 3 </a:t>
            </a:r>
          </a:p>
          <a:p>
            <a:pPr>
              <a:buBlip>
                <a:blip r:embed="rId2"/>
              </a:buBlip>
            </a:pPr>
            <a:r>
              <a:rPr lang="fr-CA" sz="1400" dirty="0">
                <a:latin typeface="Bahnschrift SemiBold Condensed" pitchFamily="34" charset="0"/>
              </a:rPr>
              <a:t>Épidémiologie de l’état nutritionnel</a:t>
            </a:r>
          </a:p>
          <a:p>
            <a:pPr>
              <a:buBlip>
                <a:blip r:embed="rId2"/>
              </a:buBlip>
            </a:pPr>
            <a:r>
              <a:rPr lang="fr-CA" sz="1400" dirty="0">
                <a:latin typeface="Bahnschrift SemiBold Condensed" pitchFamily="34" charset="0"/>
              </a:rPr>
              <a:t>Biométrie </a:t>
            </a:r>
            <a:r>
              <a:rPr lang="fr-CA" sz="1400" dirty="0" err="1">
                <a:latin typeface="Bahnschrift SemiBold Condensed" pitchFamily="34" charset="0"/>
              </a:rPr>
              <a:t>appliquéeBioénergétique</a:t>
            </a:r>
            <a:endParaRPr lang="fr-CA" sz="1400" dirty="0">
              <a:latin typeface="Bahnschrift SemiBold Condensed" pitchFamily="34" charset="0"/>
            </a:endParaRPr>
          </a:p>
          <a:p>
            <a:pPr>
              <a:buBlip>
                <a:blip r:embed="rId2"/>
              </a:buBlip>
            </a:pPr>
            <a:r>
              <a:rPr lang="fr-CA" sz="1400" dirty="0">
                <a:latin typeface="Bahnschrift SemiBold Condensed" pitchFamily="34" charset="0"/>
              </a:rPr>
              <a:t>Physiologie du tube digestif et système nerveux entérique</a:t>
            </a:r>
          </a:p>
          <a:p>
            <a:pPr>
              <a:buBlip>
                <a:blip r:embed="rId2"/>
              </a:buBlip>
            </a:pPr>
            <a:r>
              <a:rPr lang="fr-CA" sz="1400" dirty="0">
                <a:latin typeface="Bahnschrift SemiBold Condensed" pitchFamily="34" charset="0"/>
              </a:rPr>
              <a:t>Microbiologie digestive</a:t>
            </a:r>
          </a:p>
          <a:p>
            <a:pPr>
              <a:buBlip>
                <a:blip r:embed="rId2"/>
              </a:buBlip>
            </a:pPr>
            <a:r>
              <a:rPr lang="fr-CA" sz="1400" dirty="0">
                <a:latin typeface="Bahnschrift SemiBold Condensed" pitchFamily="34" charset="0"/>
              </a:rPr>
              <a:t>Techniques d’évaluation de la consommation alimentaire</a:t>
            </a:r>
          </a:p>
          <a:p>
            <a:pPr>
              <a:buBlip>
                <a:blip r:embed="rId2"/>
              </a:buBlip>
            </a:pPr>
            <a:r>
              <a:rPr lang="fr-CA" sz="1400" dirty="0">
                <a:latin typeface="Bahnschrift SemiBold Condensed" pitchFamily="34" charset="0"/>
              </a:rPr>
              <a:t>IA appliquée aux sciences et technologies</a:t>
            </a:r>
          </a:p>
          <a:p>
            <a:pPr>
              <a:buBlip>
                <a:blip r:embed="rId2"/>
              </a:buBlip>
            </a:pPr>
            <a:r>
              <a:rPr lang="fr-CA" sz="1400" dirty="0">
                <a:latin typeface="Bahnschrift SemiBold Condensed" pitchFamily="34" charset="0"/>
              </a:rPr>
              <a:t>Création d’une entreprise économique</a:t>
            </a:r>
            <a:endParaRPr lang="fr-FR" sz="1400" dirty="0">
              <a:latin typeface="Bahnschrift SemiBold Condensed" pitchFamily="34" charset="0"/>
            </a:endParaRPr>
          </a:p>
        </p:txBody>
      </p:sp>
      <p:sp>
        <p:nvSpPr>
          <p:cNvPr id="8" name="ZoneTexte 7">
            <a:extLst>
              <a:ext uri="{FF2B5EF4-FFF2-40B4-BE49-F238E27FC236}">
                <a16:creationId xmlns:a16="http://schemas.microsoft.com/office/drawing/2014/main" id="{0DEDC9D0-5065-4356-64CD-51B7AD9B1C63}"/>
              </a:ext>
            </a:extLst>
          </p:cNvPr>
          <p:cNvSpPr txBox="1"/>
          <p:nvPr/>
        </p:nvSpPr>
        <p:spPr>
          <a:xfrm>
            <a:off x="1214422" y="571472"/>
            <a:ext cx="4714884" cy="738664"/>
          </a:xfrm>
          <a:prstGeom prst="rect">
            <a:avLst/>
          </a:prstGeom>
          <a:noFill/>
        </p:spPr>
        <p:txBody>
          <a:bodyPr wrap="square" rtlCol="0">
            <a:spAutoFit/>
          </a:bodyPr>
          <a:lstStyle/>
          <a:p>
            <a:r>
              <a:rPr lang="fr-FR" sz="2400" b="1" dirty="0"/>
              <a:t>Programme de la formation </a:t>
            </a:r>
          </a:p>
          <a:p>
            <a:endParaRPr lang="fr-FR" dirty="0"/>
          </a:p>
        </p:txBody>
      </p:sp>
      <p:sp>
        <p:nvSpPr>
          <p:cNvPr id="9" name="ZoneTexte 8">
            <a:extLst>
              <a:ext uri="{FF2B5EF4-FFF2-40B4-BE49-F238E27FC236}">
                <a16:creationId xmlns:a16="http://schemas.microsoft.com/office/drawing/2014/main" id="{B763E151-52E0-3762-2A67-008FA14DFFBA}"/>
              </a:ext>
            </a:extLst>
          </p:cNvPr>
          <p:cNvSpPr txBox="1"/>
          <p:nvPr/>
        </p:nvSpPr>
        <p:spPr>
          <a:xfrm>
            <a:off x="142852" y="1571604"/>
            <a:ext cx="6572296" cy="523220"/>
          </a:xfrm>
          <a:prstGeom prst="rect">
            <a:avLst/>
          </a:prstGeom>
          <a:noFill/>
        </p:spPr>
        <p:txBody>
          <a:bodyPr wrap="square" rtlCol="0">
            <a:spAutoFit/>
          </a:bodyPr>
          <a:lstStyle/>
          <a:p>
            <a:r>
              <a:rPr lang="fr-FR" sz="1400" dirty="0">
                <a:solidFill>
                  <a:srgbClr val="C00000"/>
                </a:solidFill>
                <a:latin typeface="Bahnschrift SemiBold Condensed" pitchFamily="34" charset="0"/>
              </a:rPr>
              <a:t>Le programme est divisé en quatre semestres, combinant cours théoriques, travaux pratiques, travaux dirigés, projets en groupe et stage professionnel </a:t>
            </a:r>
            <a:r>
              <a:rPr lang="fr-FR" sz="1400" dirty="0">
                <a:latin typeface="Bahnschrift SemiBold Condensed" pitchFamily="34" charset="0"/>
              </a:rPr>
              <a:t>:</a:t>
            </a:r>
          </a:p>
        </p:txBody>
      </p:sp>
      <p:sp>
        <p:nvSpPr>
          <p:cNvPr id="10" name="ZoneTexte 9">
            <a:extLst>
              <a:ext uri="{FF2B5EF4-FFF2-40B4-BE49-F238E27FC236}">
                <a16:creationId xmlns:a16="http://schemas.microsoft.com/office/drawing/2014/main" id="{C2F05FC2-7C9A-51E9-1482-BB59F9F7C244}"/>
              </a:ext>
            </a:extLst>
          </p:cNvPr>
          <p:cNvSpPr txBox="1"/>
          <p:nvPr/>
        </p:nvSpPr>
        <p:spPr>
          <a:xfrm>
            <a:off x="4857760" y="214282"/>
            <a:ext cx="1500198" cy="369332"/>
          </a:xfrm>
          <a:prstGeom prst="rect">
            <a:avLst/>
          </a:prstGeom>
          <a:noFill/>
        </p:spPr>
        <p:txBody>
          <a:bodyPr wrap="square" rtlCol="0">
            <a:spAutoFit/>
          </a:bodyPr>
          <a:lstStyle/>
          <a:p>
            <a:endParaRPr lang="fr-FR" dirty="0"/>
          </a:p>
        </p:txBody>
      </p:sp>
    </p:spTree>
    <p:extLst>
      <p:ext uri="{BB962C8B-B14F-4D97-AF65-F5344CB8AC3E}">
        <p14:creationId xmlns:p14="http://schemas.microsoft.com/office/powerpoint/2010/main" val="299867746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1346</TotalTime>
  <Words>1624</Words>
  <Application>Microsoft Office PowerPoint</Application>
  <PresentationFormat>Affichage à l'écran (4:3)</PresentationFormat>
  <Paragraphs>270</Paragraphs>
  <Slides>16</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16</vt:i4>
      </vt:variant>
    </vt:vector>
  </HeadingPairs>
  <TitlesOfParts>
    <vt:vector size="26" baseType="lpstr">
      <vt:lpstr>Arial</vt:lpstr>
      <vt:lpstr>Bahnschrift SemiBold Condensed</vt:lpstr>
      <vt:lpstr>Calibri</vt:lpstr>
      <vt:lpstr>Cambria</vt:lpstr>
      <vt:lpstr>Franklin Gothic Book</vt:lpstr>
      <vt:lpstr>Franklin Gothic Medium</vt:lpstr>
      <vt:lpstr>Times New Roman</vt:lpstr>
      <vt:lpstr>Wingdings</vt:lpstr>
      <vt:lpstr>Wingdings 2</vt:lpstr>
      <vt:lpstr>Promenade</vt:lpstr>
      <vt:lpstr>Présentation PowerPoint</vt:lpstr>
      <vt:lpstr>Présentation PowerPoint</vt:lpstr>
      <vt:lpstr>Présentation PowerPoint</vt:lpstr>
      <vt:lpstr>Présentation PowerPoint</vt:lpstr>
      <vt:lpstr>Présentation PowerPoint</vt:lpstr>
      <vt:lpstr>Présentation PowerPoint</vt:lpstr>
      <vt:lpstr>L’objectif de la spécialité Nutrition et pathologie.</vt:lpstr>
      <vt:lpstr>Débouchés professionnels</vt:lpstr>
      <vt:lpstr>Présentation PowerPoint</vt:lpstr>
      <vt:lpstr>Présentation PowerPoint</vt:lpstr>
      <vt:lpstr>Domaines d’Activités visés </vt:lpstr>
      <vt:lpstr>Présentation PowerPoint</vt:lpstr>
      <vt:lpstr>Présentation PowerPoint</vt:lpstr>
      <vt:lpstr>Profils et compétences métiers visés</vt:lpstr>
      <vt:lpstr>Débouchés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BLIDA</dc:creator>
  <cp:lastModifiedBy>karima aoues</cp:lastModifiedBy>
  <cp:revision>33</cp:revision>
  <dcterms:created xsi:type="dcterms:W3CDTF">2025-03-21T07:55:10Z</dcterms:created>
  <dcterms:modified xsi:type="dcterms:W3CDTF">2026-04-26T01:20:13Z</dcterms:modified>
</cp:coreProperties>
</file>