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693400" cy="7556500"/>
  <p:notesSz cx="6858000" cy="9144000"/>
  <p:embeddedFontLst>
    <p:embeddedFont>
      <p:font typeface="Open Sans Bold" panose="020B0604020202020204" charset="0"/>
      <p:regular r:id="rId6"/>
    </p:embeddedFont>
    <p:embeddedFont>
      <p:font typeface="Open Sauce" panose="020B0604020202020204" charset="0"/>
      <p:regular r:id="rId7"/>
    </p:embeddedFont>
    <p:embeddedFont>
      <p:font typeface="Oswald Bold" panose="020B0604020202020204" charset="0"/>
      <p:regular r:id="rId8"/>
    </p:embeddedFont>
    <p:embeddedFont>
      <p:font typeface="Poppins" panose="020B0502040204020203" pitchFamily="2" charset="0"/>
      <p:regular r:id="rId9"/>
    </p:embeddedFont>
    <p:embeddedFont>
      <p:font typeface="Poppins Bold" panose="020B0604020202020204" charset="0"/>
      <p:regular r:id="rId10"/>
    </p:embeddedFont>
    <p:embeddedFont>
      <p:font typeface="Poppins Bold Italic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2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127999" y="-632640"/>
            <a:ext cx="6852407" cy="8959730"/>
            <a:chOff x="0" y="0"/>
            <a:chExt cx="660400" cy="863493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60400" cy="863493"/>
            </a:xfrm>
            <a:custGeom>
              <a:avLst/>
              <a:gdLst/>
              <a:ahLst/>
              <a:cxnLst/>
              <a:rect l="l" t="t" r="r" b="b"/>
              <a:pathLst>
                <a:path w="660400" h="863493">
                  <a:moveTo>
                    <a:pt x="220252" y="844424"/>
                  </a:moveTo>
                  <a:cubicBezTo>
                    <a:pt x="254109" y="855938"/>
                    <a:pt x="292600" y="863493"/>
                    <a:pt x="330378" y="863493"/>
                  </a:cubicBezTo>
                  <a:cubicBezTo>
                    <a:pt x="368157" y="863493"/>
                    <a:pt x="404509" y="857016"/>
                    <a:pt x="438009" y="845502"/>
                  </a:cubicBezTo>
                  <a:cubicBezTo>
                    <a:pt x="438723" y="845143"/>
                    <a:pt x="439435" y="845143"/>
                    <a:pt x="440148" y="844783"/>
                  </a:cubicBezTo>
                  <a:cubicBezTo>
                    <a:pt x="565955" y="798728"/>
                    <a:pt x="658618" y="677114"/>
                    <a:pt x="660400" y="533865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33469"/>
                  </a:lnTo>
                  <a:cubicBezTo>
                    <a:pt x="1782" y="677833"/>
                    <a:pt x="93019" y="799448"/>
                    <a:pt x="220252" y="8444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74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010800" y="1130040"/>
            <a:ext cx="6466384" cy="7958627"/>
            <a:chOff x="0" y="0"/>
            <a:chExt cx="660400" cy="812800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7688A9">
                <a:alpha val="81961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88148" y="493653"/>
            <a:ext cx="335703" cy="33570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83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17960" tIns="17960" rIns="17960" bIns="17960" rtlCol="0" anchor="ctr"/>
            <a:lstStyle/>
            <a:p>
              <a:pPr algn="ctr">
                <a:lnSpc>
                  <a:spcPts val="74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01387" y="2314194"/>
            <a:ext cx="2248650" cy="1946792"/>
            <a:chOff x="0" y="0"/>
            <a:chExt cx="812800" cy="7036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03690"/>
            </a:xfrm>
            <a:custGeom>
              <a:avLst/>
              <a:gdLst/>
              <a:ahLst/>
              <a:cxnLst/>
              <a:rect l="l" t="t" r="r" b="b"/>
              <a:pathLst>
                <a:path w="812800" h="703690">
                  <a:moveTo>
                    <a:pt x="58530" y="0"/>
                  </a:moveTo>
                  <a:lnTo>
                    <a:pt x="754270" y="0"/>
                  </a:lnTo>
                  <a:cubicBezTo>
                    <a:pt x="769793" y="0"/>
                    <a:pt x="784681" y="6166"/>
                    <a:pt x="795657" y="17143"/>
                  </a:cubicBezTo>
                  <a:cubicBezTo>
                    <a:pt x="806634" y="28119"/>
                    <a:pt x="812800" y="43007"/>
                    <a:pt x="812800" y="58530"/>
                  </a:cubicBezTo>
                  <a:lnTo>
                    <a:pt x="812800" y="645160"/>
                  </a:lnTo>
                  <a:cubicBezTo>
                    <a:pt x="812800" y="677485"/>
                    <a:pt x="786595" y="703690"/>
                    <a:pt x="754270" y="703690"/>
                  </a:cubicBezTo>
                  <a:lnTo>
                    <a:pt x="58530" y="703690"/>
                  </a:lnTo>
                  <a:cubicBezTo>
                    <a:pt x="43007" y="703690"/>
                    <a:pt x="28119" y="697523"/>
                    <a:pt x="17143" y="686547"/>
                  </a:cubicBezTo>
                  <a:cubicBezTo>
                    <a:pt x="6166" y="675570"/>
                    <a:pt x="0" y="660683"/>
                    <a:pt x="0" y="645160"/>
                  </a:cubicBezTo>
                  <a:lnTo>
                    <a:pt x="0" y="58530"/>
                  </a:lnTo>
                  <a:cubicBezTo>
                    <a:pt x="0" y="43007"/>
                    <a:pt x="6166" y="28119"/>
                    <a:pt x="17143" y="17143"/>
                  </a:cubicBezTo>
                  <a:cubicBezTo>
                    <a:pt x="28119" y="6166"/>
                    <a:pt x="43007" y="0"/>
                    <a:pt x="58530" y="0"/>
                  </a:cubicBezTo>
                  <a:close/>
                </a:path>
              </a:pathLst>
            </a:custGeom>
            <a:blipFill>
              <a:blip r:embed="rId2"/>
              <a:stretch>
                <a:fillRect l="-66600" r="-66600"/>
              </a:stretch>
            </a:blipFill>
            <a:ln w="28575" cap="sq">
              <a:solidFill>
                <a:srgbClr val="E2EDCF"/>
              </a:solidFill>
              <a:prstDash val="solid"/>
              <a:miter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501387" y="4507464"/>
            <a:ext cx="2248650" cy="1946792"/>
            <a:chOff x="0" y="0"/>
            <a:chExt cx="812800" cy="7036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703690"/>
            </a:xfrm>
            <a:custGeom>
              <a:avLst/>
              <a:gdLst/>
              <a:ahLst/>
              <a:cxnLst/>
              <a:rect l="l" t="t" r="r" b="b"/>
              <a:pathLst>
                <a:path w="812800" h="703690">
                  <a:moveTo>
                    <a:pt x="58530" y="0"/>
                  </a:moveTo>
                  <a:lnTo>
                    <a:pt x="754270" y="0"/>
                  </a:lnTo>
                  <a:cubicBezTo>
                    <a:pt x="769793" y="0"/>
                    <a:pt x="784681" y="6166"/>
                    <a:pt x="795657" y="17143"/>
                  </a:cubicBezTo>
                  <a:cubicBezTo>
                    <a:pt x="806634" y="28119"/>
                    <a:pt x="812800" y="43007"/>
                    <a:pt x="812800" y="58530"/>
                  </a:cubicBezTo>
                  <a:lnTo>
                    <a:pt x="812800" y="645160"/>
                  </a:lnTo>
                  <a:cubicBezTo>
                    <a:pt x="812800" y="677485"/>
                    <a:pt x="786595" y="703690"/>
                    <a:pt x="754270" y="703690"/>
                  </a:cubicBezTo>
                  <a:lnTo>
                    <a:pt x="58530" y="703690"/>
                  </a:lnTo>
                  <a:cubicBezTo>
                    <a:pt x="43007" y="703690"/>
                    <a:pt x="28119" y="697523"/>
                    <a:pt x="17143" y="686547"/>
                  </a:cubicBezTo>
                  <a:cubicBezTo>
                    <a:pt x="6166" y="675570"/>
                    <a:pt x="0" y="660683"/>
                    <a:pt x="0" y="645160"/>
                  </a:cubicBezTo>
                  <a:lnTo>
                    <a:pt x="0" y="58530"/>
                  </a:lnTo>
                  <a:cubicBezTo>
                    <a:pt x="0" y="43007"/>
                    <a:pt x="6166" y="28119"/>
                    <a:pt x="17143" y="17143"/>
                  </a:cubicBezTo>
                  <a:cubicBezTo>
                    <a:pt x="28119" y="6166"/>
                    <a:pt x="43007" y="0"/>
                    <a:pt x="58530" y="0"/>
                  </a:cubicBezTo>
                  <a:close/>
                </a:path>
              </a:pathLst>
            </a:custGeom>
            <a:blipFill>
              <a:blip r:embed="rId3"/>
              <a:stretch>
                <a:fillRect l="-14932" r="-14932"/>
              </a:stretch>
            </a:blipFill>
            <a:ln w="28575" cap="sq">
              <a:solidFill>
                <a:srgbClr val="E2EDCF"/>
              </a:solidFill>
              <a:prstDash val="solid"/>
              <a:miter/>
            </a:ln>
          </p:spPr>
        </p:sp>
      </p:grpSp>
      <p:grpSp>
        <p:nvGrpSpPr>
          <p:cNvPr id="15" name="Group 15"/>
          <p:cNvGrpSpPr/>
          <p:nvPr/>
        </p:nvGrpSpPr>
        <p:grpSpPr>
          <a:xfrm>
            <a:off x="6687849" y="-347589"/>
            <a:ext cx="288739" cy="970884"/>
            <a:chOff x="0" y="0"/>
            <a:chExt cx="183960" cy="6185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3960" cy="618565"/>
            </a:xfrm>
            <a:custGeom>
              <a:avLst/>
              <a:gdLst/>
              <a:ahLst/>
              <a:cxnLst/>
              <a:rect l="l" t="t" r="r" b="b"/>
              <a:pathLst>
                <a:path w="183960" h="618565">
                  <a:moveTo>
                    <a:pt x="91980" y="0"/>
                  </a:moveTo>
                  <a:lnTo>
                    <a:pt x="91980" y="0"/>
                  </a:lnTo>
                  <a:cubicBezTo>
                    <a:pt x="142779" y="0"/>
                    <a:pt x="183960" y="41181"/>
                    <a:pt x="183960" y="91980"/>
                  </a:cubicBezTo>
                  <a:lnTo>
                    <a:pt x="183960" y="526585"/>
                  </a:lnTo>
                  <a:cubicBezTo>
                    <a:pt x="183960" y="550980"/>
                    <a:pt x="174269" y="574375"/>
                    <a:pt x="157020" y="591625"/>
                  </a:cubicBezTo>
                  <a:cubicBezTo>
                    <a:pt x="139770" y="608874"/>
                    <a:pt x="116375" y="618565"/>
                    <a:pt x="91980" y="618565"/>
                  </a:cubicBezTo>
                  <a:lnTo>
                    <a:pt x="91980" y="618565"/>
                  </a:lnTo>
                  <a:cubicBezTo>
                    <a:pt x="41181" y="618565"/>
                    <a:pt x="0" y="577384"/>
                    <a:pt x="0" y="526585"/>
                  </a:cubicBezTo>
                  <a:lnTo>
                    <a:pt x="0" y="91980"/>
                  </a:lnTo>
                  <a:cubicBezTo>
                    <a:pt x="0" y="67585"/>
                    <a:pt x="9691" y="44190"/>
                    <a:pt x="26940" y="26940"/>
                  </a:cubicBezTo>
                  <a:cubicBezTo>
                    <a:pt x="44190" y="9691"/>
                    <a:pt x="67585" y="0"/>
                    <a:pt x="91980" y="0"/>
                  </a:cubicBezTo>
                  <a:close/>
                </a:path>
              </a:pathLst>
            </a:custGeom>
            <a:solidFill>
              <a:srgbClr val="7688A9"/>
            </a:solidFill>
            <a:ln cap="rnd">
              <a:noFill/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183960" cy="637615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84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87486" y="592990"/>
            <a:ext cx="137029" cy="137029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17960" tIns="17960" rIns="17960" bIns="17960" rtlCol="0" anchor="ctr"/>
            <a:lstStyle/>
            <a:p>
              <a:pPr algn="ctr">
                <a:lnSpc>
                  <a:spcPts val="747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687849" y="7005971"/>
            <a:ext cx="288739" cy="970884"/>
            <a:chOff x="0" y="0"/>
            <a:chExt cx="183960" cy="61856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83960" cy="618565"/>
            </a:xfrm>
            <a:custGeom>
              <a:avLst/>
              <a:gdLst/>
              <a:ahLst/>
              <a:cxnLst/>
              <a:rect l="l" t="t" r="r" b="b"/>
              <a:pathLst>
                <a:path w="183960" h="618565">
                  <a:moveTo>
                    <a:pt x="91980" y="0"/>
                  </a:moveTo>
                  <a:lnTo>
                    <a:pt x="91980" y="0"/>
                  </a:lnTo>
                  <a:cubicBezTo>
                    <a:pt x="142779" y="0"/>
                    <a:pt x="183960" y="41181"/>
                    <a:pt x="183960" y="91980"/>
                  </a:cubicBezTo>
                  <a:lnTo>
                    <a:pt x="183960" y="526585"/>
                  </a:lnTo>
                  <a:cubicBezTo>
                    <a:pt x="183960" y="550980"/>
                    <a:pt x="174269" y="574375"/>
                    <a:pt x="157020" y="591625"/>
                  </a:cubicBezTo>
                  <a:cubicBezTo>
                    <a:pt x="139770" y="608874"/>
                    <a:pt x="116375" y="618565"/>
                    <a:pt x="91980" y="618565"/>
                  </a:cubicBezTo>
                  <a:lnTo>
                    <a:pt x="91980" y="618565"/>
                  </a:lnTo>
                  <a:cubicBezTo>
                    <a:pt x="41181" y="618565"/>
                    <a:pt x="0" y="577384"/>
                    <a:pt x="0" y="526585"/>
                  </a:cubicBezTo>
                  <a:lnTo>
                    <a:pt x="0" y="91980"/>
                  </a:lnTo>
                  <a:cubicBezTo>
                    <a:pt x="0" y="67585"/>
                    <a:pt x="9691" y="44190"/>
                    <a:pt x="26940" y="26940"/>
                  </a:cubicBezTo>
                  <a:cubicBezTo>
                    <a:pt x="44190" y="9691"/>
                    <a:pt x="67585" y="0"/>
                    <a:pt x="91980" y="0"/>
                  </a:cubicBezTo>
                  <a:close/>
                </a:path>
              </a:pathLst>
            </a:custGeom>
            <a:solidFill>
              <a:srgbClr val="7688A9"/>
            </a:soli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83960" cy="637615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84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6233608" y="5109353"/>
            <a:ext cx="852352" cy="1089626"/>
          </a:xfrm>
          <a:custGeom>
            <a:avLst/>
            <a:gdLst/>
            <a:ahLst/>
            <a:cxnLst/>
            <a:rect l="l" t="t" r="r" b="b"/>
            <a:pathLst>
              <a:path w="852352" h="1089626">
                <a:moveTo>
                  <a:pt x="0" y="0"/>
                </a:moveTo>
                <a:lnTo>
                  <a:pt x="852352" y="0"/>
                </a:lnTo>
                <a:lnTo>
                  <a:pt x="852352" y="1089626"/>
                </a:lnTo>
                <a:lnTo>
                  <a:pt x="0" y="1089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610462" y="870794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819826" y="550205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7351640" y="4179636"/>
            <a:ext cx="2685316" cy="2274620"/>
            <a:chOff x="0" y="0"/>
            <a:chExt cx="2374900" cy="2011680"/>
          </a:xfrm>
        </p:grpSpPr>
        <p:sp>
          <p:nvSpPr>
            <p:cNvPr id="28" name="Freeform 28"/>
            <p:cNvSpPr/>
            <p:nvPr/>
          </p:nvSpPr>
          <p:spPr>
            <a:xfrm>
              <a:off x="-796" y="-1270"/>
              <a:ext cx="2374505" cy="2007870"/>
            </a:xfrm>
            <a:custGeom>
              <a:avLst/>
              <a:gdLst/>
              <a:ahLst/>
              <a:cxnLst/>
              <a:rect l="l" t="t" r="r" b="b"/>
              <a:pathLst>
                <a:path w="2374505" h="2007870">
                  <a:moveTo>
                    <a:pt x="2374426" y="1776730"/>
                  </a:moveTo>
                  <a:cubicBezTo>
                    <a:pt x="2373156" y="1275080"/>
                    <a:pt x="2357916" y="596900"/>
                    <a:pt x="2357916" y="96520"/>
                  </a:cubicBezTo>
                  <a:cubicBezTo>
                    <a:pt x="2357916" y="88900"/>
                    <a:pt x="2359186" y="81280"/>
                    <a:pt x="2359186" y="74930"/>
                  </a:cubicBezTo>
                  <a:cubicBezTo>
                    <a:pt x="2357916" y="73660"/>
                    <a:pt x="2356646" y="73660"/>
                    <a:pt x="2355376" y="72390"/>
                  </a:cubicBezTo>
                  <a:cubicBezTo>
                    <a:pt x="2355376" y="72390"/>
                    <a:pt x="2354106" y="73660"/>
                    <a:pt x="2354106" y="74930"/>
                  </a:cubicBezTo>
                  <a:cubicBezTo>
                    <a:pt x="2351566" y="81280"/>
                    <a:pt x="2346486" y="81280"/>
                    <a:pt x="2341406" y="81280"/>
                  </a:cubicBezTo>
                  <a:cubicBezTo>
                    <a:pt x="2335056" y="80010"/>
                    <a:pt x="2328706" y="73660"/>
                    <a:pt x="2321086" y="76200"/>
                  </a:cubicBezTo>
                  <a:cubicBezTo>
                    <a:pt x="2318546" y="77470"/>
                    <a:pt x="2313466" y="74930"/>
                    <a:pt x="2312196" y="72390"/>
                  </a:cubicBezTo>
                  <a:cubicBezTo>
                    <a:pt x="2308386" y="67310"/>
                    <a:pt x="2303306" y="67310"/>
                    <a:pt x="2298226" y="69850"/>
                  </a:cubicBezTo>
                  <a:cubicBezTo>
                    <a:pt x="2295686" y="71120"/>
                    <a:pt x="2293146" y="69850"/>
                    <a:pt x="2290606" y="69850"/>
                  </a:cubicBezTo>
                  <a:cubicBezTo>
                    <a:pt x="2286796" y="69850"/>
                    <a:pt x="2281716" y="68580"/>
                    <a:pt x="2277906" y="67310"/>
                  </a:cubicBezTo>
                  <a:cubicBezTo>
                    <a:pt x="2276636" y="67310"/>
                    <a:pt x="2274096" y="66040"/>
                    <a:pt x="2272826" y="66040"/>
                  </a:cubicBezTo>
                  <a:cubicBezTo>
                    <a:pt x="2269016" y="64770"/>
                    <a:pt x="2265206" y="60960"/>
                    <a:pt x="2261396" y="66040"/>
                  </a:cubicBezTo>
                  <a:cubicBezTo>
                    <a:pt x="2261396" y="66040"/>
                    <a:pt x="2258856" y="66040"/>
                    <a:pt x="2257586" y="64770"/>
                  </a:cubicBezTo>
                  <a:cubicBezTo>
                    <a:pt x="2256316" y="62230"/>
                    <a:pt x="2255046" y="58420"/>
                    <a:pt x="2253776" y="55880"/>
                  </a:cubicBezTo>
                  <a:cubicBezTo>
                    <a:pt x="2251236" y="52070"/>
                    <a:pt x="2251236" y="45720"/>
                    <a:pt x="2247426" y="43180"/>
                  </a:cubicBezTo>
                  <a:cubicBezTo>
                    <a:pt x="2244886" y="41910"/>
                    <a:pt x="2243616" y="40640"/>
                    <a:pt x="2242346" y="38100"/>
                  </a:cubicBezTo>
                  <a:cubicBezTo>
                    <a:pt x="2242346" y="36830"/>
                    <a:pt x="2239806" y="35560"/>
                    <a:pt x="2239806" y="34290"/>
                  </a:cubicBezTo>
                  <a:lnTo>
                    <a:pt x="2235996" y="30480"/>
                  </a:lnTo>
                  <a:cubicBezTo>
                    <a:pt x="2234726" y="27940"/>
                    <a:pt x="2233456" y="24130"/>
                    <a:pt x="2230916" y="22860"/>
                  </a:cubicBezTo>
                  <a:cubicBezTo>
                    <a:pt x="2225836" y="19050"/>
                    <a:pt x="2224566" y="13970"/>
                    <a:pt x="2227106" y="7620"/>
                  </a:cubicBezTo>
                  <a:cubicBezTo>
                    <a:pt x="2223296" y="6350"/>
                    <a:pt x="2220756" y="3810"/>
                    <a:pt x="2216946" y="3810"/>
                  </a:cubicBezTo>
                  <a:cubicBezTo>
                    <a:pt x="2201706" y="5080"/>
                    <a:pt x="2185196" y="7620"/>
                    <a:pt x="2169956" y="8890"/>
                  </a:cubicBezTo>
                  <a:cubicBezTo>
                    <a:pt x="2167416" y="8890"/>
                    <a:pt x="2163606" y="10160"/>
                    <a:pt x="2162336" y="11430"/>
                  </a:cubicBezTo>
                  <a:cubicBezTo>
                    <a:pt x="2152176" y="17780"/>
                    <a:pt x="2142016" y="12700"/>
                    <a:pt x="2131856" y="11430"/>
                  </a:cubicBezTo>
                  <a:cubicBezTo>
                    <a:pt x="2124236" y="11430"/>
                    <a:pt x="2116616" y="7620"/>
                    <a:pt x="2108996" y="6350"/>
                  </a:cubicBezTo>
                  <a:cubicBezTo>
                    <a:pt x="2100106" y="5080"/>
                    <a:pt x="2092486" y="6350"/>
                    <a:pt x="2083596" y="5080"/>
                  </a:cubicBezTo>
                  <a:cubicBezTo>
                    <a:pt x="2082326" y="5080"/>
                    <a:pt x="2081056" y="3810"/>
                    <a:pt x="2079786" y="2540"/>
                  </a:cubicBezTo>
                  <a:cubicBezTo>
                    <a:pt x="2077246" y="-1270"/>
                    <a:pt x="2072166" y="0"/>
                    <a:pt x="2069626" y="1270"/>
                  </a:cubicBezTo>
                  <a:cubicBezTo>
                    <a:pt x="2065816" y="3810"/>
                    <a:pt x="2064546" y="7620"/>
                    <a:pt x="2062006" y="11430"/>
                  </a:cubicBezTo>
                  <a:cubicBezTo>
                    <a:pt x="2055656" y="12700"/>
                    <a:pt x="2046766" y="13970"/>
                    <a:pt x="2040416" y="17780"/>
                  </a:cubicBezTo>
                  <a:cubicBezTo>
                    <a:pt x="2035336" y="20320"/>
                    <a:pt x="2032796" y="21590"/>
                    <a:pt x="2028986" y="19050"/>
                  </a:cubicBezTo>
                  <a:lnTo>
                    <a:pt x="2027716" y="20320"/>
                  </a:lnTo>
                  <a:cubicBezTo>
                    <a:pt x="2030256" y="22860"/>
                    <a:pt x="2031526" y="26670"/>
                    <a:pt x="2034066" y="29210"/>
                  </a:cubicBezTo>
                  <a:cubicBezTo>
                    <a:pt x="2030256" y="30480"/>
                    <a:pt x="2025176" y="33020"/>
                    <a:pt x="2022636" y="31750"/>
                  </a:cubicBezTo>
                  <a:cubicBezTo>
                    <a:pt x="2016286" y="30480"/>
                    <a:pt x="2013746" y="33020"/>
                    <a:pt x="2008666" y="35560"/>
                  </a:cubicBezTo>
                  <a:cubicBezTo>
                    <a:pt x="2003586" y="39370"/>
                    <a:pt x="1997236" y="41910"/>
                    <a:pt x="1992156" y="44450"/>
                  </a:cubicBezTo>
                  <a:cubicBezTo>
                    <a:pt x="1990886" y="44450"/>
                    <a:pt x="1989616" y="44450"/>
                    <a:pt x="1988346" y="43180"/>
                  </a:cubicBezTo>
                  <a:cubicBezTo>
                    <a:pt x="1987076" y="43180"/>
                    <a:pt x="1985806" y="41910"/>
                    <a:pt x="1985806" y="41910"/>
                  </a:cubicBezTo>
                  <a:cubicBezTo>
                    <a:pt x="1979456" y="44450"/>
                    <a:pt x="1973106" y="46990"/>
                    <a:pt x="1966756" y="44450"/>
                  </a:cubicBezTo>
                  <a:cubicBezTo>
                    <a:pt x="1965486" y="44450"/>
                    <a:pt x="1965486" y="45720"/>
                    <a:pt x="1964216" y="45720"/>
                  </a:cubicBezTo>
                  <a:cubicBezTo>
                    <a:pt x="1956596" y="48260"/>
                    <a:pt x="1951516" y="57150"/>
                    <a:pt x="1941356" y="57150"/>
                  </a:cubicBezTo>
                  <a:cubicBezTo>
                    <a:pt x="1933736" y="57150"/>
                    <a:pt x="1926116" y="63500"/>
                    <a:pt x="1918496" y="63500"/>
                  </a:cubicBezTo>
                  <a:cubicBezTo>
                    <a:pt x="1909606" y="64770"/>
                    <a:pt x="1901986" y="67310"/>
                    <a:pt x="1894366" y="71120"/>
                  </a:cubicBezTo>
                  <a:cubicBezTo>
                    <a:pt x="1891826" y="72390"/>
                    <a:pt x="1889286" y="72390"/>
                    <a:pt x="1888016" y="72390"/>
                  </a:cubicBezTo>
                  <a:cubicBezTo>
                    <a:pt x="1881666" y="69850"/>
                    <a:pt x="1877856" y="73660"/>
                    <a:pt x="1875316" y="77470"/>
                  </a:cubicBezTo>
                  <a:cubicBezTo>
                    <a:pt x="1868966" y="86360"/>
                    <a:pt x="1858806" y="88900"/>
                    <a:pt x="1849916" y="91440"/>
                  </a:cubicBezTo>
                  <a:cubicBezTo>
                    <a:pt x="1838486" y="93980"/>
                    <a:pt x="1827056" y="95250"/>
                    <a:pt x="1815626" y="96520"/>
                  </a:cubicBezTo>
                  <a:cubicBezTo>
                    <a:pt x="1814356" y="96520"/>
                    <a:pt x="1813086" y="100330"/>
                    <a:pt x="1810546" y="101600"/>
                  </a:cubicBezTo>
                  <a:cubicBezTo>
                    <a:pt x="1809276" y="101600"/>
                    <a:pt x="1808006" y="100330"/>
                    <a:pt x="1808006" y="100330"/>
                  </a:cubicBezTo>
                  <a:cubicBezTo>
                    <a:pt x="1801656" y="107950"/>
                    <a:pt x="1797846" y="119380"/>
                    <a:pt x="1785146" y="118110"/>
                  </a:cubicBezTo>
                  <a:lnTo>
                    <a:pt x="1783876" y="118110"/>
                  </a:lnTo>
                  <a:cubicBezTo>
                    <a:pt x="1773716" y="124460"/>
                    <a:pt x="1763556" y="121920"/>
                    <a:pt x="1754666" y="119380"/>
                  </a:cubicBezTo>
                  <a:cubicBezTo>
                    <a:pt x="1752126" y="119380"/>
                    <a:pt x="1748316" y="116840"/>
                    <a:pt x="1747046" y="114300"/>
                  </a:cubicBezTo>
                  <a:cubicBezTo>
                    <a:pt x="1743236" y="106680"/>
                    <a:pt x="1733076" y="104140"/>
                    <a:pt x="1725456" y="106680"/>
                  </a:cubicBezTo>
                  <a:cubicBezTo>
                    <a:pt x="1719106" y="109220"/>
                    <a:pt x="1712756" y="110490"/>
                    <a:pt x="1706406" y="113030"/>
                  </a:cubicBezTo>
                  <a:cubicBezTo>
                    <a:pt x="1696246" y="115570"/>
                    <a:pt x="1687356" y="116840"/>
                    <a:pt x="1677196" y="111760"/>
                  </a:cubicBezTo>
                  <a:cubicBezTo>
                    <a:pt x="1667036" y="106680"/>
                    <a:pt x="1659416" y="110490"/>
                    <a:pt x="1654336" y="121920"/>
                  </a:cubicBezTo>
                  <a:cubicBezTo>
                    <a:pt x="1650526" y="129540"/>
                    <a:pt x="1640366" y="130810"/>
                    <a:pt x="1634016" y="124460"/>
                  </a:cubicBezTo>
                  <a:cubicBezTo>
                    <a:pt x="1630206" y="120650"/>
                    <a:pt x="1627666" y="121920"/>
                    <a:pt x="1623856" y="124460"/>
                  </a:cubicBezTo>
                  <a:lnTo>
                    <a:pt x="1616236" y="132080"/>
                  </a:lnTo>
                  <a:cubicBezTo>
                    <a:pt x="1614966" y="133350"/>
                    <a:pt x="1612426" y="133350"/>
                    <a:pt x="1611156" y="133350"/>
                  </a:cubicBezTo>
                  <a:lnTo>
                    <a:pt x="1603536" y="133350"/>
                  </a:lnTo>
                  <a:cubicBezTo>
                    <a:pt x="1598456" y="133350"/>
                    <a:pt x="1593376" y="132080"/>
                    <a:pt x="1588296" y="130810"/>
                  </a:cubicBezTo>
                  <a:cubicBezTo>
                    <a:pt x="1581946" y="129540"/>
                    <a:pt x="1576866" y="125730"/>
                    <a:pt x="1570516" y="124460"/>
                  </a:cubicBezTo>
                  <a:cubicBezTo>
                    <a:pt x="1560356" y="123190"/>
                    <a:pt x="1557816" y="114300"/>
                    <a:pt x="1554006" y="107950"/>
                  </a:cubicBezTo>
                  <a:cubicBezTo>
                    <a:pt x="1551466" y="104140"/>
                    <a:pt x="1546386" y="99060"/>
                    <a:pt x="1541306" y="100330"/>
                  </a:cubicBezTo>
                  <a:cubicBezTo>
                    <a:pt x="1536226" y="102870"/>
                    <a:pt x="1531146" y="100330"/>
                    <a:pt x="1527336" y="99060"/>
                  </a:cubicBezTo>
                  <a:cubicBezTo>
                    <a:pt x="1526066" y="99060"/>
                    <a:pt x="1523526" y="97790"/>
                    <a:pt x="1522256" y="97790"/>
                  </a:cubicBezTo>
                  <a:cubicBezTo>
                    <a:pt x="1513366" y="95250"/>
                    <a:pt x="1507016" y="100330"/>
                    <a:pt x="1500666" y="106680"/>
                  </a:cubicBezTo>
                  <a:lnTo>
                    <a:pt x="1495586" y="111760"/>
                  </a:lnTo>
                  <a:cubicBezTo>
                    <a:pt x="1494316" y="113030"/>
                    <a:pt x="1494316" y="115570"/>
                    <a:pt x="1493046" y="116840"/>
                  </a:cubicBezTo>
                  <a:cubicBezTo>
                    <a:pt x="1485426" y="123190"/>
                    <a:pt x="1477806" y="120650"/>
                    <a:pt x="1468916" y="116840"/>
                  </a:cubicBezTo>
                  <a:cubicBezTo>
                    <a:pt x="1461296" y="113030"/>
                    <a:pt x="1452406" y="116840"/>
                    <a:pt x="1449866" y="124460"/>
                  </a:cubicBezTo>
                  <a:cubicBezTo>
                    <a:pt x="1448596" y="129540"/>
                    <a:pt x="1447326" y="133350"/>
                    <a:pt x="1440976" y="135890"/>
                  </a:cubicBezTo>
                  <a:cubicBezTo>
                    <a:pt x="1434626" y="139700"/>
                    <a:pt x="1427006" y="142240"/>
                    <a:pt x="1425736" y="151130"/>
                  </a:cubicBezTo>
                  <a:cubicBezTo>
                    <a:pt x="1425736" y="152400"/>
                    <a:pt x="1424466" y="153670"/>
                    <a:pt x="1423196" y="153670"/>
                  </a:cubicBezTo>
                  <a:cubicBezTo>
                    <a:pt x="1419386" y="154940"/>
                    <a:pt x="1416846" y="156210"/>
                    <a:pt x="1413036" y="157480"/>
                  </a:cubicBezTo>
                  <a:lnTo>
                    <a:pt x="1401606" y="157480"/>
                  </a:lnTo>
                  <a:cubicBezTo>
                    <a:pt x="1393986" y="156210"/>
                    <a:pt x="1386366" y="153670"/>
                    <a:pt x="1378746" y="152400"/>
                  </a:cubicBezTo>
                  <a:cubicBezTo>
                    <a:pt x="1369856" y="151130"/>
                    <a:pt x="1362236" y="156210"/>
                    <a:pt x="1353346" y="157480"/>
                  </a:cubicBezTo>
                  <a:lnTo>
                    <a:pt x="1352076" y="158750"/>
                  </a:lnTo>
                  <a:cubicBezTo>
                    <a:pt x="1349536" y="162560"/>
                    <a:pt x="1345726" y="161290"/>
                    <a:pt x="1343186" y="158750"/>
                  </a:cubicBezTo>
                  <a:cubicBezTo>
                    <a:pt x="1338106" y="153670"/>
                    <a:pt x="1329216" y="152400"/>
                    <a:pt x="1322866" y="154940"/>
                  </a:cubicBezTo>
                  <a:cubicBezTo>
                    <a:pt x="1315246" y="158750"/>
                    <a:pt x="1307626" y="161290"/>
                    <a:pt x="1300006" y="163830"/>
                  </a:cubicBezTo>
                  <a:cubicBezTo>
                    <a:pt x="1297466" y="163830"/>
                    <a:pt x="1294926" y="162560"/>
                    <a:pt x="1293656" y="162560"/>
                  </a:cubicBezTo>
                  <a:cubicBezTo>
                    <a:pt x="1291116" y="162560"/>
                    <a:pt x="1287306" y="161290"/>
                    <a:pt x="1286036" y="162560"/>
                  </a:cubicBezTo>
                  <a:cubicBezTo>
                    <a:pt x="1275876" y="170180"/>
                    <a:pt x="1265716" y="167640"/>
                    <a:pt x="1256826" y="162560"/>
                  </a:cubicBezTo>
                  <a:cubicBezTo>
                    <a:pt x="1251746" y="160020"/>
                    <a:pt x="1244126" y="157480"/>
                    <a:pt x="1241586" y="149860"/>
                  </a:cubicBezTo>
                  <a:cubicBezTo>
                    <a:pt x="1240316" y="144780"/>
                    <a:pt x="1235236" y="139700"/>
                    <a:pt x="1231426" y="135890"/>
                  </a:cubicBezTo>
                  <a:cubicBezTo>
                    <a:pt x="1225076" y="129540"/>
                    <a:pt x="1218726" y="120650"/>
                    <a:pt x="1207296" y="120650"/>
                  </a:cubicBezTo>
                  <a:cubicBezTo>
                    <a:pt x="1204756" y="120650"/>
                    <a:pt x="1202216" y="115570"/>
                    <a:pt x="1200946" y="116840"/>
                  </a:cubicBezTo>
                  <a:cubicBezTo>
                    <a:pt x="1195866" y="118110"/>
                    <a:pt x="1195866" y="115570"/>
                    <a:pt x="1193326" y="113030"/>
                  </a:cubicBezTo>
                  <a:cubicBezTo>
                    <a:pt x="1190786" y="110490"/>
                    <a:pt x="1186976" y="107950"/>
                    <a:pt x="1184436" y="104140"/>
                  </a:cubicBezTo>
                  <a:cubicBezTo>
                    <a:pt x="1180626" y="99060"/>
                    <a:pt x="1176816" y="92710"/>
                    <a:pt x="1173006" y="87630"/>
                  </a:cubicBezTo>
                  <a:cubicBezTo>
                    <a:pt x="1169196" y="82550"/>
                    <a:pt x="1166656" y="76200"/>
                    <a:pt x="1162846" y="71120"/>
                  </a:cubicBezTo>
                  <a:cubicBezTo>
                    <a:pt x="1161576" y="69850"/>
                    <a:pt x="1157766" y="68580"/>
                    <a:pt x="1156496" y="69850"/>
                  </a:cubicBezTo>
                  <a:lnTo>
                    <a:pt x="1141256" y="77470"/>
                  </a:lnTo>
                  <a:cubicBezTo>
                    <a:pt x="1138716" y="78740"/>
                    <a:pt x="1137446" y="81280"/>
                    <a:pt x="1136176" y="83820"/>
                  </a:cubicBezTo>
                  <a:lnTo>
                    <a:pt x="1134906" y="82550"/>
                  </a:lnTo>
                  <a:cubicBezTo>
                    <a:pt x="1136176" y="78740"/>
                    <a:pt x="1137446" y="74930"/>
                    <a:pt x="1138716" y="73660"/>
                  </a:cubicBezTo>
                  <a:lnTo>
                    <a:pt x="1123476" y="69850"/>
                  </a:lnTo>
                  <a:cubicBezTo>
                    <a:pt x="1119666" y="68580"/>
                    <a:pt x="1113316" y="68580"/>
                    <a:pt x="1110776" y="68580"/>
                  </a:cubicBezTo>
                  <a:lnTo>
                    <a:pt x="1090456" y="68580"/>
                  </a:lnTo>
                  <a:cubicBezTo>
                    <a:pt x="1082836" y="68580"/>
                    <a:pt x="1076486" y="67310"/>
                    <a:pt x="1068866" y="68580"/>
                  </a:cubicBezTo>
                  <a:cubicBezTo>
                    <a:pt x="1063786" y="69850"/>
                    <a:pt x="1059976" y="67310"/>
                    <a:pt x="1056166" y="64770"/>
                  </a:cubicBezTo>
                  <a:cubicBezTo>
                    <a:pt x="1046006" y="57150"/>
                    <a:pt x="1035846" y="48260"/>
                    <a:pt x="1021876" y="52070"/>
                  </a:cubicBezTo>
                  <a:cubicBezTo>
                    <a:pt x="1020606" y="52070"/>
                    <a:pt x="1018066" y="50800"/>
                    <a:pt x="1016796" y="49530"/>
                  </a:cubicBezTo>
                  <a:cubicBezTo>
                    <a:pt x="1012986" y="48260"/>
                    <a:pt x="1010446" y="45720"/>
                    <a:pt x="1005366" y="43180"/>
                  </a:cubicBezTo>
                  <a:cubicBezTo>
                    <a:pt x="1005366" y="46990"/>
                    <a:pt x="1005366" y="48260"/>
                    <a:pt x="1006636" y="50800"/>
                  </a:cubicBezTo>
                  <a:cubicBezTo>
                    <a:pt x="1004096" y="53340"/>
                    <a:pt x="1002826" y="52070"/>
                    <a:pt x="1001556" y="50800"/>
                  </a:cubicBezTo>
                  <a:cubicBezTo>
                    <a:pt x="1000286" y="52070"/>
                    <a:pt x="999016" y="54610"/>
                    <a:pt x="997746" y="54610"/>
                  </a:cubicBezTo>
                  <a:cubicBezTo>
                    <a:pt x="991396" y="57150"/>
                    <a:pt x="985046" y="58420"/>
                    <a:pt x="978696" y="60960"/>
                  </a:cubicBezTo>
                  <a:cubicBezTo>
                    <a:pt x="976156" y="62230"/>
                    <a:pt x="973616" y="63500"/>
                    <a:pt x="972346" y="64770"/>
                  </a:cubicBezTo>
                  <a:cubicBezTo>
                    <a:pt x="967266" y="68580"/>
                    <a:pt x="963456" y="74930"/>
                    <a:pt x="954566" y="73660"/>
                  </a:cubicBezTo>
                  <a:cubicBezTo>
                    <a:pt x="953296" y="73660"/>
                    <a:pt x="950756" y="76200"/>
                    <a:pt x="948216" y="76200"/>
                  </a:cubicBezTo>
                  <a:cubicBezTo>
                    <a:pt x="945676" y="77470"/>
                    <a:pt x="941866" y="77470"/>
                    <a:pt x="939326" y="78740"/>
                  </a:cubicBezTo>
                  <a:lnTo>
                    <a:pt x="936786" y="78740"/>
                  </a:lnTo>
                  <a:cubicBezTo>
                    <a:pt x="929166" y="81280"/>
                    <a:pt x="922816" y="83820"/>
                    <a:pt x="915196" y="85090"/>
                  </a:cubicBezTo>
                  <a:lnTo>
                    <a:pt x="910116" y="85090"/>
                  </a:lnTo>
                  <a:cubicBezTo>
                    <a:pt x="903766" y="85090"/>
                    <a:pt x="898686" y="83820"/>
                    <a:pt x="892336" y="83820"/>
                  </a:cubicBezTo>
                  <a:cubicBezTo>
                    <a:pt x="885986" y="83820"/>
                    <a:pt x="879636" y="86360"/>
                    <a:pt x="873286" y="86360"/>
                  </a:cubicBezTo>
                  <a:cubicBezTo>
                    <a:pt x="865666" y="86360"/>
                    <a:pt x="856776" y="86360"/>
                    <a:pt x="850426" y="81280"/>
                  </a:cubicBezTo>
                  <a:cubicBezTo>
                    <a:pt x="849156" y="80010"/>
                    <a:pt x="845346" y="80010"/>
                    <a:pt x="842806" y="81280"/>
                  </a:cubicBezTo>
                  <a:cubicBezTo>
                    <a:pt x="833916" y="82550"/>
                    <a:pt x="825026" y="83820"/>
                    <a:pt x="817406" y="86360"/>
                  </a:cubicBezTo>
                  <a:cubicBezTo>
                    <a:pt x="809786" y="88900"/>
                    <a:pt x="805976" y="86360"/>
                    <a:pt x="803436" y="80010"/>
                  </a:cubicBezTo>
                  <a:cubicBezTo>
                    <a:pt x="802166" y="77470"/>
                    <a:pt x="799626" y="74930"/>
                    <a:pt x="797086" y="72390"/>
                  </a:cubicBezTo>
                  <a:cubicBezTo>
                    <a:pt x="793276" y="69850"/>
                    <a:pt x="789466" y="66040"/>
                    <a:pt x="785656" y="66040"/>
                  </a:cubicBezTo>
                  <a:cubicBezTo>
                    <a:pt x="776766" y="66040"/>
                    <a:pt x="771686" y="60960"/>
                    <a:pt x="765336" y="57150"/>
                  </a:cubicBezTo>
                  <a:cubicBezTo>
                    <a:pt x="755176" y="50800"/>
                    <a:pt x="746286" y="43180"/>
                    <a:pt x="733586" y="44450"/>
                  </a:cubicBezTo>
                  <a:lnTo>
                    <a:pt x="733586" y="38100"/>
                  </a:lnTo>
                  <a:cubicBezTo>
                    <a:pt x="736126" y="38100"/>
                    <a:pt x="738666" y="38100"/>
                    <a:pt x="741206" y="36830"/>
                  </a:cubicBezTo>
                  <a:cubicBezTo>
                    <a:pt x="737396" y="34290"/>
                    <a:pt x="737396" y="30480"/>
                    <a:pt x="734856" y="27940"/>
                  </a:cubicBezTo>
                  <a:cubicBezTo>
                    <a:pt x="729776" y="24130"/>
                    <a:pt x="724696" y="22860"/>
                    <a:pt x="719616" y="20320"/>
                  </a:cubicBezTo>
                  <a:cubicBezTo>
                    <a:pt x="715806" y="19050"/>
                    <a:pt x="710726" y="19050"/>
                    <a:pt x="713266" y="25400"/>
                  </a:cubicBezTo>
                  <a:cubicBezTo>
                    <a:pt x="706916" y="26670"/>
                    <a:pt x="701836" y="26670"/>
                    <a:pt x="699296" y="29210"/>
                  </a:cubicBezTo>
                  <a:cubicBezTo>
                    <a:pt x="694216" y="33020"/>
                    <a:pt x="689136" y="30480"/>
                    <a:pt x="685326" y="27940"/>
                  </a:cubicBezTo>
                  <a:cubicBezTo>
                    <a:pt x="682786" y="26670"/>
                    <a:pt x="680246" y="25400"/>
                    <a:pt x="677706" y="26670"/>
                  </a:cubicBezTo>
                  <a:cubicBezTo>
                    <a:pt x="662466" y="34290"/>
                    <a:pt x="647226" y="30480"/>
                    <a:pt x="631986" y="30480"/>
                  </a:cubicBezTo>
                  <a:cubicBezTo>
                    <a:pt x="629446" y="30480"/>
                    <a:pt x="626906" y="29210"/>
                    <a:pt x="623096" y="29210"/>
                  </a:cubicBezTo>
                  <a:cubicBezTo>
                    <a:pt x="618016" y="27940"/>
                    <a:pt x="614206" y="25400"/>
                    <a:pt x="609126" y="24130"/>
                  </a:cubicBezTo>
                  <a:cubicBezTo>
                    <a:pt x="604046" y="22860"/>
                    <a:pt x="597696" y="21590"/>
                    <a:pt x="592616" y="20320"/>
                  </a:cubicBezTo>
                  <a:lnTo>
                    <a:pt x="588806" y="20320"/>
                  </a:lnTo>
                  <a:cubicBezTo>
                    <a:pt x="579916" y="20320"/>
                    <a:pt x="571026" y="21590"/>
                    <a:pt x="563406" y="21590"/>
                  </a:cubicBezTo>
                  <a:cubicBezTo>
                    <a:pt x="557056" y="21590"/>
                    <a:pt x="550706" y="19050"/>
                    <a:pt x="543086" y="17780"/>
                  </a:cubicBezTo>
                  <a:cubicBezTo>
                    <a:pt x="541816" y="7620"/>
                    <a:pt x="531656" y="10160"/>
                    <a:pt x="525306" y="5080"/>
                  </a:cubicBezTo>
                  <a:cubicBezTo>
                    <a:pt x="524036" y="3810"/>
                    <a:pt x="521496" y="5080"/>
                    <a:pt x="520226" y="5080"/>
                  </a:cubicBezTo>
                  <a:cubicBezTo>
                    <a:pt x="512606" y="3810"/>
                    <a:pt x="507526" y="7620"/>
                    <a:pt x="504986" y="13970"/>
                  </a:cubicBezTo>
                  <a:cubicBezTo>
                    <a:pt x="501176" y="20320"/>
                    <a:pt x="491016" y="22860"/>
                    <a:pt x="494826" y="33020"/>
                  </a:cubicBezTo>
                  <a:cubicBezTo>
                    <a:pt x="496096" y="34290"/>
                    <a:pt x="498636" y="35560"/>
                    <a:pt x="499906" y="38100"/>
                  </a:cubicBezTo>
                  <a:cubicBezTo>
                    <a:pt x="499906" y="41910"/>
                    <a:pt x="498636" y="44450"/>
                    <a:pt x="494826" y="43180"/>
                  </a:cubicBezTo>
                  <a:cubicBezTo>
                    <a:pt x="493556" y="43180"/>
                    <a:pt x="492286" y="45720"/>
                    <a:pt x="491016" y="46990"/>
                  </a:cubicBezTo>
                  <a:cubicBezTo>
                    <a:pt x="489746" y="48260"/>
                    <a:pt x="489746" y="50800"/>
                    <a:pt x="488476" y="50800"/>
                  </a:cubicBezTo>
                  <a:cubicBezTo>
                    <a:pt x="480856" y="53340"/>
                    <a:pt x="475776" y="59690"/>
                    <a:pt x="466886" y="58420"/>
                  </a:cubicBezTo>
                  <a:lnTo>
                    <a:pt x="464346" y="58420"/>
                  </a:lnTo>
                  <a:cubicBezTo>
                    <a:pt x="456726" y="64770"/>
                    <a:pt x="449106" y="63500"/>
                    <a:pt x="440216" y="62230"/>
                  </a:cubicBezTo>
                  <a:cubicBezTo>
                    <a:pt x="436406" y="60960"/>
                    <a:pt x="431326" y="62230"/>
                    <a:pt x="426246" y="62230"/>
                  </a:cubicBezTo>
                  <a:cubicBezTo>
                    <a:pt x="422436" y="62230"/>
                    <a:pt x="418626" y="62230"/>
                    <a:pt x="414816" y="59690"/>
                  </a:cubicBezTo>
                  <a:cubicBezTo>
                    <a:pt x="409736" y="57150"/>
                    <a:pt x="404656" y="53340"/>
                    <a:pt x="399576" y="50800"/>
                  </a:cubicBezTo>
                  <a:cubicBezTo>
                    <a:pt x="394496" y="48260"/>
                    <a:pt x="388146" y="48260"/>
                    <a:pt x="388146" y="39370"/>
                  </a:cubicBezTo>
                  <a:cubicBezTo>
                    <a:pt x="388146" y="38100"/>
                    <a:pt x="385606" y="36830"/>
                    <a:pt x="385606" y="35560"/>
                  </a:cubicBezTo>
                  <a:cubicBezTo>
                    <a:pt x="376716" y="43180"/>
                    <a:pt x="369096" y="49530"/>
                    <a:pt x="361476" y="55880"/>
                  </a:cubicBezTo>
                  <a:cubicBezTo>
                    <a:pt x="357666" y="59690"/>
                    <a:pt x="352586" y="64770"/>
                    <a:pt x="355126" y="71120"/>
                  </a:cubicBezTo>
                  <a:cubicBezTo>
                    <a:pt x="355126" y="72390"/>
                    <a:pt x="353856" y="73660"/>
                    <a:pt x="353856" y="74930"/>
                  </a:cubicBezTo>
                  <a:cubicBezTo>
                    <a:pt x="352586" y="77470"/>
                    <a:pt x="351316" y="80010"/>
                    <a:pt x="348776" y="81280"/>
                  </a:cubicBezTo>
                  <a:cubicBezTo>
                    <a:pt x="346236" y="85090"/>
                    <a:pt x="343696" y="88900"/>
                    <a:pt x="341156" y="93980"/>
                  </a:cubicBezTo>
                  <a:lnTo>
                    <a:pt x="333536" y="101600"/>
                  </a:lnTo>
                  <a:cubicBezTo>
                    <a:pt x="330996" y="105410"/>
                    <a:pt x="328456" y="109220"/>
                    <a:pt x="324646" y="111760"/>
                  </a:cubicBezTo>
                  <a:cubicBezTo>
                    <a:pt x="315756" y="119380"/>
                    <a:pt x="306866" y="127000"/>
                    <a:pt x="296706" y="134620"/>
                  </a:cubicBezTo>
                  <a:cubicBezTo>
                    <a:pt x="291626" y="139700"/>
                    <a:pt x="285276" y="143510"/>
                    <a:pt x="280196" y="148590"/>
                  </a:cubicBezTo>
                  <a:cubicBezTo>
                    <a:pt x="271306" y="156210"/>
                    <a:pt x="261146" y="162560"/>
                    <a:pt x="256066" y="173990"/>
                  </a:cubicBezTo>
                  <a:cubicBezTo>
                    <a:pt x="256066" y="175260"/>
                    <a:pt x="253526" y="176530"/>
                    <a:pt x="252256" y="177800"/>
                  </a:cubicBezTo>
                  <a:cubicBezTo>
                    <a:pt x="245906" y="182880"/>
                    <a:pt x="235746" y="182880"/>
                    <a:pt x="235746" y="193040"/>
                  </a:cubicBezTo>
                  <a:cubicBezTo>
                    <a:pt x="225586" y="193040"/>
                    <a:pt x="220506" y="200660"/>
                    <a:pt x="215426" y="207010"/>
                  </a:cubicBezTo>
                  <a:cubicBezTo>
                    <a:pt x="211616" y="212090"/>
                    <a:pt x="207806" y="218440"/>
                    <a:pt x="202726" y="222250"/>
                  </a:cubicBezTo>
                  <a:cubicBezTo>
                    <a:pt x="197646" y="224790"/>
                    <a:pt x="191296" y="223520"/>
                    <a:pt x="184946" y="223520"/>
                  </a:cubicBezTo>
                  <a:cubicBezTo>
                    <a:pt x="182406" y="223520"/>
                    <a:pt x="179866" y="223520"/>
                    <a:pt x="179866" y="224790"/>
                  </a:cubicBezTo>
                  <a:cubicBezTo>
                    <a:pt x="174786" y="229870"/>
                    <a:pt x="168436" y="233680"/>
                    <a:pt x="164626" y="240030"/>
                  </a:cubicBezTo>
                  <a:cubicBezTo>
                    <a:pt x="160816" y="246380"/>
                    <a:pt x="157006" y="250190"/>
                    <a:pt x="150656" y="251460"/>
                  </a:cubicBezTo>
                  <a:cubicBezTo>
                    <a:pt x="144306" y="252730"/>
                    <a:pt x="137956" y="259080"/>
                    <a:pt x="129066" y="255270"/>
                  </a:cubicBezTo>
                  <a:cubicBezTo>
                    <a:pt x="121446" y="252730"/>
                    <a:pt x="112556" y="255270"/>
                    <a:pt x="107476" y="250190"/>
                  </a:cubicBezTo>
                  <a:cubicBezTo>
                    <a:pt x="97316" y="251460"/>
                    <a:pt x="89696" y="254000"/>
                    <a:pt x="80806" y="255270"/>
                  </a:cubicBezTo>
                  <a:cubicBezTo>
                    <a:pt x="70646" y="257810"/>
                    <a:pt x="59216" y="256540"/>
                    <a:pt x="50326" y="264160"/>
                  </a:cubicBezTo>
                  <a:cubicBezTo>
                    <a:pt x="42706" y="270510"/>
                    <a:pt x="36356" y="276860"/>
                    <a:pt x="24926" y="275590"/>
                  </a:cubicBezTo>
                  <a:cubicBezTo>
                    <a:pt x="26196" y="283210"/>
                    <a:pt x="27466" y="289560"/>
                    <a:pt x="28736" y="297180"/>
                  </a:cubicBezTo>
                  <a:cubicBezTo>
                    <a:pt x="31276" y="317500"/>
                    <a:pt x="33816" y="337820"/>
                    <a:pt x="35086" y="358140"/>
                  </a:cubicBezTo>
                  <a:cubicBezTo>
                    <a:pt x="38896" y="383540"/>
                    <a:pt x="40166" y="407670"/>
                    <a:pt x="37626" y="431800"/>
                  </a:cubicBezTo>
                  <a:cubicBezTo>
                    <a:pt x="35086" y="466090"/>
                    <a:pt x="23656" y="1639570"/>
                    <a:pt x="12226" y="1671320"/>
                  </a:cubicBezTo>
                  <a:lnTo>
                    <a:pt x="796" y="1697990"/>
                  </a:lnTo>
                  <a:cubicBezTo>
                    <a:pt x="-1744" y="1704340"/>
                    <a:pt x="2066" y="1708150"/>
                    <a:pt x="8416" y="1709420"/>
                  </a:cubicBezTo>
                  <a:cubicBezTo>
                    <a:pt x="16036" y="1710690"/>
                    <a:pt x="18576" y="1715770"/>
                    <a:pt x="21116" y="1722120"/>
                  </a:cubicBezTo>
                  <a:cubicBezTo>
                    <a:pt x="23656" y="1732280"/>
                    <a:pt x="19846" y="1742440"/>
                    <a:pt x="24926" y="1752600"/>
                  </a:cubicBezTo>
                  <a:cubicBezTo>
                    <a:pt x="27466" y="1757680"/>
                    <a:pt x="24926" y="1766570"/>
                    <a:pt x="23656" y="1774190"/>
                  </a:cubicBezTo>
                  <a:cubicBezTo>
                    <a:pt x="22386" y="1784350"/>
                    <a:pt x="24926" y="1794510"/>
                    <a:pt x="28736" y="1803400"/>
                  </a:cubicBezTo>
                  <a:cubicBezTo>
                    <a:pt x="37626" y="1818640"/>
                    <a:pt x="38896" y="1836420"/>
                    <a:pt x="38896" y="1852930"/>
                  </a:cubicBezTo>
                  <a:cubicBezTo>
                    <a:pt x="38896" y="1856740"/>
                    <a:pt x="40166" y="1860550"/>
                    <a:pt x="41436" y="1863090"/>
                  </a:cubicBezTo>
                  <a:cubicBezTo>
                    <a:pt x="43976" y="1865630"/>
                    <a:pt x="49056" y="1868170"/>
                    <a:pt x="54136" y="1869440"/>
                  </a:cubicBezTo>
                  <a:lnTo>
                    <a:pt x="84616" y="1884680"/>
                  </a:lnTo>
                  <a:cubicBezTo>
                    <a:pt x="98586" y="1892300"/>
                    <a:pt x="110016" y="1891030"/>
                    <a:pt x="122716" y="1882140"/>
                  </a:cubicBezTo>
                  <a:cubicBezTo>
                    <a:pt x="123986" y="1880870"/>
                    <a:pt x="127796" y="1879600"/>
                    <a:pt x="129066" y="1879600"/>
                  </a:cubicBezTo>
                  <a:cubicBezTo>
                    <a:pt x="137956" y="1880870"/>
                    <a:pt x="146846" y="1880870"/>
                    <a:pt x="154466" y="1888490"/>
                  </a:cubicBezTo>
                  <a:cubicBezTo>
                    <a:pt x="163356" y="1896110"/>
                    <a:pt x="176056" y="1901190"/>
                    <a:pt x="186216" y="1907540"/>
                  </a:cubicBezTo>
                  <a:cubicBezTo>
                    <a:pt x="192566" y="1911350"/>
                    <a:pt x="200186" y="1916430"/>
                    <a:pt x="203996" y="1921510"/>
                  </a:cubicBezTo>
                  <a:cubicBezTo>
                    <a:pt x="206536" y="1924050"/>
                    <a:pt x="209076" y="1926590"/>
                    <a:pt x="211616" y="1927860"/>
                  </a:cubicBezTo>
                  <a:cubicBezTo>
                    <a:pt x="225586" y="1932940"/>
                    <a:pt x="233206" y="1945640"/>
                    <a:pt x="242096" y="1955800"/>
                  </a:cubicBezTo>
                  <a:cubicBezTo>
                    <a:pt x="249716" y="1964690"/>
                    <a:pt x="259876" y="1969770"/>
                    <a:pt x="271306" y="1971040"/>
                  </a:cubicBezTo>
                  <a:cubicBezTo>
                    <a:pt x="284006" y="1973580"/>
                    <a:pt x="296706" y="1974850"/>
                    <a:pt x="309406" y="1977390"/>
                  </a:cubicBezTo>
                  <a:cubicBezTo>
                    <a:pt x="314486" y="1978660"/>
                    <a:pt x="320836" y="1979930"/>
                    <a:pt x="325916" y="1982470"/>
                  </a:cubicBezTo>
                  <a:cubicBezTo>
                    <a:pt x="332266" y="1985010"/>
                    <a:pt x="338616" y="1985010"/>
                    <a:pt x="343696" y="1988820"/>
                  </a:cubicBezTo>
                  <a:cubicBezTo>
                    <a:pt x="351316" y="1995170"/>
                    <a:pt x="358936" y="1998980"/>
                    <a:pt x="369096" y="1996440"/>
                  </a:cubicBezTo>
                  <a:cubicBezTo>
                    <a:pt x="372906" y="1995170"/>
                    <a:pt x="377986" y="1997710"/>
                    <a:pt x="381796" y="1998980"/>
                  </a:cubicBezTo>
                  <a:cubicBezTo>
                    <a:pt x="383066" y="1998980"/>
                    <a:pt x="384336" y="2000250"/>
                    <a:pt x="385606" y="2000250"/>
                  </a:cubicBezTo>
                  <a:cubicBezTo>
                    <a:pt x="399576" y="2001520"/>
                    <a:pt x="412276" y="1998980"/>
                    <a:pt x="424976" y="1996440"/>
                  </a:cubicBezTo>
                  <a:cubicBezTo>
                    <a:pt x="430056" y="1995170"/>
                    <a:pt x="435136" y="1993900"/>
                    <a:pt x="440216" y="1991360"/>
                  </a:cubicBezTo>
                  <a:cubicBezTo>
                    <a:pt x="454186" y="1985010"/>
                    <a:pt x="468156" y="1978660"/>
                    <a:pt x="480856" y="1971040"/>
                  </a:cubicBezTo>
                  <a:cubicBezTo>
                    <a:pt x="489746" y="1965960"/>
                    <a:pt x="498636" y="1960880"/>
                    <a:pt x="508796" y="1965960"/>
                  </a:cubicBezTo>
                  <a:lnTo>
                    <a:pt x="513876" y="1965960"/>
                  </a:lnTo>
                  <a:cubicBezTo>
                    <a:pt x="522766" y="1965960"/>
                    <a:pt x="531656" y="1964690"/>
                    <a:pt x="539276" y="1963420"/>
                  </a:cubicBezTo>
                  <a:cubicBezTo>
                    <a:pt x="540546" y="1963420"/>
                    <a:pt x="543086" y="1963420"/>
                    <a:pt x="543086" y="1962150"/>
                  </a:cubicBezTo>
                  <a:cubicBezTo>
                    <a:pt x="546896" y="1957070"/>
                    <a:pt x="553246" y="1957070"/>
                    <a:pt x="559596" y="1955800"/>
                  </a:cubicBezTo>
                  <a:cubicBezTo>
                    <a:pt x="569756" y="1954530"/>
                    <a:pt x="579916" y="1954530"/>
                    <a:pt x="587536" y="1948180"/>
                  </a:cubicBezTo>
                  <a:cubicBezTo>
                    <a:pt x="595156" y="1943100"/>
                    <a:pt x="602776" y="1941830"/>
                    <a:pt x="611666" y="1940560"/>
                  </a:cubicBezTo>
                  <a:cubicBezTo>
                    <a:pt x="612936" y="1940560"/>
                    <a:pt x="615476" y="1939290"/>
                    <a:pt x="616746" y="1939290"/>
                  </a:cubicBezTo>
                  <a:cubicBezTo>
                    <a:pt x="623096" y="1938020"/>
                    <a:pt x="629446" y="1934210"/>
                    <a:pt x="634526" y="1935480"/>
                  </a:cubicBezTo>
                  <a:cubicBezTo>
                    <a:pt x="645956" y="1938020"/>
                    <a:pt x="651036" y="1934210"/>
                    <a:pt x="658656" y="1924050"/>
                  </a:cubicBezTo>
                  <a:cubicBezTo>
                    <a:pt x="659926" y="1921510"/>
                    <a:pt x="663736" y="1920240"/>
                    <a:pt x="666276" y="1918970"/>
                  </a:cubicBezTo>
                  <a:cubicBezTo>
                    <a:pt x="672626" y="1917700"/>
                    <a:pt x="678976" y="1918970"/>
                    <a:pt x="685326" y="1917700"/>
                  </a:cubicBezTo>
                  <a:cubicBezTo>
                    <a:pt x="689136" y="1917700"/>
                    <a:pt x="692946" y="1913890"/>
                    <a:pt x="695486" y="1913890"/>
                  </a:cubicBezTo>
                  <a:cubicBezTo>
                    <a:pt x="705646" y="1915160"/>
                    <a:pt x="717076" y="1911350"/>
                    <a:pt x="725966" y="1917700"/>
                  </a:cubicBezTo>
                  <a:cubicBezTo>
                    <a:pt x="727236" y="1918970"/>
                    <a:pt x="729776" y="1918970"/>
                    <a:pt x="732316" y="1918970"/>
                  </a:cubicBezTo>
                  <a:cubicBezTo>
                    <a:pt x="748826" y="1920240"/>
                    <a:pt x="762796" y="1925320"/>
                    <a:pt x="774226" y="1935480"/>
                  </a:cubicBezTo>
                  <a:cubicBezTo>
                    <a:pt x="778036" y="1939290"/>
                    <a:pt x="783116" y="1941830"/>
                    <a:pt x="786926" y="1944370"/>
                  </a:cubicBezTo>
                  <a:cubicBezTo>
                    <a:pt x="790736" y="1946910"/>
                    <a:pt x="795816" y="1946910"/>
                    <a:pt x="799626" y="1948180"/>
                  </a:cubicBezTo>
                  <a:cubicBezTo>
                    <a:pt x="803436" y="1949450"/>
                    <a:pt x="805976" y="1950720"/>
                    <a:pt x="809786" y="1950720"/>
                  </a:cubicBezTo>
                  <a:cubicBezTo>
                    <a:pt x="816136" y="1950720"/>
                    <a:pt x="821216" y="1953260"/>
                    <a:pt x="825026" y="1958340"/>
                  </a:cubicBezTo>
                  <a:cubicBezTo>
                    <a:pt x="826296" y="1959610"/>
                    <a:pt x="827566" y="1960880"/>
                    <a:pt x="828836" y="1963420"/>
                  </a:cubicBezTo>
                  <a:cubicBezTo>
                    <a:pt x="827566" y="1967230"/>
                    <a:pt x="835186" y="1977390"/>
                    <a:pt x="840266" y="1977390"/>
                  </a:cubicBezTo>
                  <a:cubicBezTo>
                    <a:pt x="849156" y="1977390"/>
                    <a:pt x="858046" y="1979930"/>
                    <a:pt x="865666" y="1986280"/>
                  </a:cubicBezTo>
                  <a:cubicBezTo>
                    <a:pt x="866936" y="1987550"/>
                    <a:pt x="869476" y="1987550"/>
                    <a:pt x="872016" y="1986280"/>
                  </a:cubicBezTo>
                  <a:cubicBezTo>
                    <a:pt x="875826" y="1985010"/>
                    <a:pt x="878366" y="1985010"/>
                    <a:pt x="880906" y="1988820"/>
                  </a:cubicBezTo>
                  <a:cubicBezTo>
                    <a:pt x="882176" y="1990090"/>
                    <a:pt x="887256" y="1990090"/>
                    <a:pt x="889796" y="1990090"/>
                  </a:cubicBezTo>
                  <a:cubicBezTo>
                    <a:pt x="896146" y="1990090"/>
                    <a:pt x="903766" y="1988820"/>
                    <a:pt x="910116" y="1990090"/>
                  </a:cubicBezTo>
                  <a:cubicBezTo>
                    <a:pt x="921546" y="1991360"/>
                    <a:pt x="931706" y="1992630"/>
                    <a:pt x="943136" y="1995170"/>
                  </a:cubicBezTo>
                  <a:cubicBezTo>
                    <a:pt x="945676" y="1995170"/>
                    <a:pt x="948216" y="1996440"/>
                    <a:pt x="949486" y="1997710"/>
                  </a:cubicBezTo>
                  <a:cubicBezTo>
                    <a:pt x="952026" y="2004060"/>
                    <a:pt x="958376" y="2004060"/>
                    <a:pt x="962186" y="2005330"/>
                  </a:cubicBezTo>
                  <a:cubicBezTo>
                    <a:pt x="965996" y="2006600"/>
                    <a:pt x="971076" y="2007870"/>
                    <a:pt x="973616" y="2007870"/>
                  </a:cubicBezTo>
                  <a:cubicBezTo>
                    <a:pt x="974886" y="2006600"/>
                    <a:pt x="977426" y="2005330"/>
                    <a:pt x="979966" y="2002790"/>
                  </a:cubicBezTo>
                  <a:cubicBezTo>
                    <a:pt x="974886" y="2002790"/>
                    <a:pt x="972346" y="2004060"/>
                    <a:pt x="969806" y="2004060"/>
                  </a:cubicBezTo>
                  <a:cubicBezTo>
                    <a:pt x="974886" y="1997710"/>
                    <a:pt x="979966" y="1996440"/>
                    <a:pt x="986316" y="2000250"/>
                  </a:cubicBezTo>
                  <a:cubicBezTo>
                    <a:pt x="993936" y="2006600"/>
                    <a:pt x="1000286" y="2006600"/>
                    <a:pt x="1009176" y="2000250"/>
                  </a:cubicBezTo>
                  <a:lnTo>
                    <a:pt x="1016796" y="1996440"/>
                  </a:lnTo>
                  <a:lnTo>
                    <a:pt x="1016796" y="1990090"/>
                  </a:lnTo>
                  <a:cubicBezTo>
                    <a:pt x="1020606" y="1991360"/>
                    <a:pt x="1024416" y="1993900"/>
                    <a:pt x="1026956" y="1993900"/>
                  </a:cubicBezTo>
                  <a:cubicBezTo>
                    <a:pt x="1034576" y="1990090"/>
                    <a:pt x="1042196" y="1986280"/>
                    <a:pt x="1048546" y="1981200"/>
                  </a:cubicBezTo>
                  <a:cubicBezTo>
                    <a:pt x="1056166" y="1976120"/>
                    <a:pt x="1062516" y="1969770"/>
                    <a:pt x="1068866" y="1964690"/>
                  </a:cubicBezTo>
                  <a:cubicBezTo>
                    <a:pt x="1070136" y="1964690"/>
                    <a:pt x="1070136" y="1963420"/>
                    <a:pt x="1071406" y="1963420"/>
                  </a:cubicBezTo>
                  <a:cubicBezTo>
                    <a:pt x="1080296" y="1960880"/>
                    <a:pt x="1087916" y="1959610"/>
                    <a:pt x="1096806" y="1957070"/>
                  </a:cubicBezTo>
                  <a:cubicBezTo>
                    <a:pt x="1101886" y="1955800"/>
                    <a:pt x="1105696" y="1953260"/>
                    <a:pt x="1110776" y="1951990"/>
                  </a:cubicBezTo>
                  <a:cubicBezTo>
                    <a:pt x="1114586" y="1950720"/>
                    <a:pt x="1117126" y="1950720"/>
                    <a:pt x="1120936" y="1949450"/>
                  </a:cubicBezTo>
                  <a:lnTo>
                    <a:pt x="1133636" y="1949450"/>
                  </a:lnTo>
                  <a:cubicBezTo>
                    <a:pt x="1136176" y="1949450"/>
                    <a:pt x="1139986" y="1949450"/>
                    <a:pt x="1142526" y="1948180"/>
                  </a:cubicBezTo>
                  <a:cubicBezTo>
                    <a:pt x="1143796" y="1945640"/>
                    <a:pt x="1146336" y="1941830"/>
                    <a:pt x="1147606" y="1941830"/>
                  </a:cubicBezTo>
                  <a:cubicBezTo>
                    <a:pt x="1151416" y="1941830"/>
                    <a:pt x="1153956" y="1944370"/>
                    <a:pt x="1157766" y="1945640"/>
                  </a:cubicBezTo>
                  <a:cubicBezTo>
                    <a:pt x="1159036" y="1945640"/>
                    <a:pt x="1159036" y="1946910"/>
                    <a:pt x="1159036" y="1948180"/>
                  </a:cubicBezTo>
                  <a:cubicBezTo>
                    <a:pt x="1164116" y="1953260"/>
                    <a:pt x="1167926" y="1959610"/>
                    <a:pt x="1173006" y="1964690"/>
                  </a:cubicBezTo>
                  <a:cubicBezTo>
                    <a:pt x="1179356" y="1971040"/>
                    <a:pt x="1185706" y="1971040"/>
                    <a:pt x="1189516" y="1967230"/>
                  </a:cubicBezTo>
                  <a:cubicBezTo>
                    <a:pt x="1195866" y="1962150"/>
                    <a:pt x="1200946" y="1958340"/>
                    <a:pt x="1209836" y="1960880"/>
                  </a:cubicBezTo>
                  <a:cubicBezTo>
                    <a:pt x="1211106" y="1960880"/>
                    <a:pt x="1213646" y="1962150"/>
                    <a:pt x="1214916" y="1960880"/>
                  </a:cubicBezTo>
                  <a:cubicBezTo>
                    <a:pt x="1221266" y="1958340"/>
                    <a:pt x="1228886" y="1955800"/>
                    <a:pt x="1235236" y="1951990"/>
                  </a:cubicBezTo>
                  <a:cubicBezTo>
                    <a:pt x="1239046" y="1950720"/>
                    <a:pt x="1244126" y="1950720"/>
                    <a:pt x="1245396" y="1948180"/>
                  </a:cubicBezTo>
                  <a:cubicBezTo>
                    <a:pt x="1249206" y="1940560"/>
                    <a:pt x="1255556" y="1936750"/>
                    <a:pt x="1261906" y="1931670"/>
                  </a:cubicBezTo>
                  <a:cubicBezTo>
                    <a:pt x="1265716" y="1927860"/>
                    <a:pt x="1269526" y="1922780"/>
                    <a:pt x="1273336" y="1921510"/>
                  </a:cubicBezTo>
                  <a:cubicBezTo>
                    <a:pt x="1282226" y="1918970"/>
                    <a:pt x="1288576" y="1911350"/>
                    <a:pt x="1296196" y="1906270"/>
                  </a:cubicBezTo>
                  <a:cubicBezTo>
                    <a:pt x="1302546" y="1902460"/>
                    <a:pt x="1306356" y="1894840"/>
                    <a:pt x="1312706" y="1893570"/>
                  </a:cubicBezTo>
                  <a:cubicBezTo>
                    <a:pt x="1322866" y="1891030"/>
                    <a:pt x="1330486" y="1884680"/>
                    <a:pt x="1339376" y="1878330"/>
                  </a:cubicBezTo>
                  <a:cubicBezTo>
                    <a:pt x="1344456" y="1874520"/>
                    <a:pt x="1350806" y="1871980"/>
                    <a:pt x="1357156" y="1873250"/>
                  </a:cubicBezTo>
                  <a:cubicBezTo>
                    <a:pt x="1360966" y="1874520"/>
                    <a:pt x="1366046" y="1873250"/>
                    <a:pt x="1368586" y="1871980"/>
                  </a:cubicBezTo>
                  <a:cubicBezTo>
                    <a:pt x="1373666" y="1869440"/>
                    <a:pt x="1378746" y="1865630"/>
                    <a:pt x="1383826" y="1863090"/>
                  </a:cubicBezTo>
                  <a:cubicBezTo>
                    <a:pt x="1387636" y="1860550"/>
                    <a:pt x="1391446" y="1858010"/>
                    <a:pt x="1395256" y="1858010"/>
                  </a:cubicBezTo>
                  <a:cubicBezTo>
                    <a:pt x="1407956" y="1856740"/>
                    <a:pt x="1418116" y="1854200"/>
                    <a:pt x="1424466" y="1841500"/>
                  </a:cubicBezTo>
                  <a:cubicBezTo>
                    <a:pt x="1427006" y="1836420"/>
                    <a:pt x="1439706" y="1830070"/>
                    <a:pt x="1444786" y="1832610"/>
                  </a:cubicBezTo>
                  <a:cubicBezTo>
                    <a:pt x="1453676" y="1836420"/>
                    <a:pt x="1460026" y="1833880"/>
                    <a:pt x="1465106" y="1826260"/>
                  </a:cubicBezTo>
                  <a:cubicBezTo>
                    <a:pt x="1468916" y="1822450"/>
                    <a:pt x="1473996" y="1823720"/>
                    <a:pt x="1477806" y="1826260"/>
                  </a:cubicBezTo>
                  <a:cubicBezTo>
                    <a:pt x="1480346" y="1828800"/>
                    <a:pt x="1482886" y="1830070"/>
                    <a:pt x="1485426" y="1830070"/>
                  </a:cubicBezTo>
                  <a:cubicBezTo>
                    <a:pt x="1494316" y="1831340"/>
                    <a:pt x="1504476" y="1830070"/>
                    <a:pt x="1513366" y="1831340"/>
                  </a:cubicBezTo>
                  <a:cubicBezTo>
                    <a:pt x="1520986" y="1832610"/>
                    <a:pt x="1528606" y="1830070"/>
                    <a:pt x="1533686" y="1824990"/>
                  </a:cubicBezTo>
                  <a:cubicBezTo>
                    <a:pt x="1538766" y="1819910"/>
                    <a:pt x="1542576" y="1819910"/>
                    <a:pt x="1550196" y="1822450"/>
                  </a:cubicBezTo>
                  <a:cubicBezTo>
                    <a:pt x="1556546" y="1824990"/>
                    <a:pt x="1561626" y="1831340"/>
                    <a:pt x="1570516" y="1830070"/>
                  </a:cubicBezTo>
                  <a:cubicBezTo>
                    <a:pt x="1578136" y="1828800"/>
                    <a:pt x="1587026" y="1832610"/>
                    <a:pt x="1595916" y="1828800"/>
                  </a:cubicBezTo>
                  <a:lnTo>
                    <a:pt x="1600996" y="1828800"/>
                  </a:lnTo>
                  <a:cubicBezTo>
                    <a:pt x="1608616" y="1831340"/>
                    <a:pt x="1616236" y="1832610"/>
                    <a:pt x="1622586" y="1838960"/>
                  </a:cubicBezTo>
                  <a:cubicBezTo>
                    <a:pt x="1630206" y="1845310"/>
                    <a:pt x="1631476" y="1798320"/>
                    <a:pt x="1639096" y="1803400"/>
                  </a:cubicBezTo>
                  <a:cubicBezTo>
                    <a:pt x="1650526" y="1811020"/>
                    <a:pt x="1647986" y="1803400"/>
                    <a:pt x="1659416" y="1809750"/>
                  </a:cubicBezTo>
                  <a:cubicBezTo>
                    <a:pt x="1668306" y="1813560"/>
                    <a:pt x="1664496" y="1799590"/>
                    <a:pt x="1674656" y="1802130"/>
                  </a:cubicBezTo>
                  <a:cubicBezTo>
                    <a:pt x="1675926" y="1802130"/>
                    <a:pt x="1691166" y="1812290"/>
                    <a:pt x="1691166" y="1811020"/>
                  </a:cubicBezTo>
                  <a:cubicBezTo>
                    <a:pt x="1697516" y="1807210"/>
                    <a:pt x="1703866" y="1769110"/>
                    <a:pt x="1710216" y="1770380"/>
                  </a:cubicBezTo>
                  <a:cubicBezTo>
                    <a:pt x="1722916" y="1774190"/>
                    <a:pt x="1734346" y="1771650"/>
                    <a:pt x="1745776" y="1766570"/>
                  </a:cubicBezTo>
                  <a:cubicBezTo>
                    <a:pt x="1752126" y="1764030"/>
                    <a:pt x="1762286" y="1755140"/>
                    <a:pt x="1767366" y="1758950"/>
                  </a:cubicBezTo>
                  <a:cubicBezTo>
                    <a:pt x="1776256" y="1765300"/>
                    <a:pt x="1785146" y="1767840"/>
                    <a:pt x="1795306" y="1769110"/>
                  </a:cubicBezTo>
                  <a:cubicBezTo>
                    <a:pt x="1796576" y="1769110"/>
                    <a:pt x="1797846" y="1770380"/>
                    <a:pt x="1799116" y="1771650"/>
                  </a:cubicBezTo>
                  <a:cubicBezTo>
                    <a:pt x="1802926" y="1776730"/>
                    <a:pt x="1820706" y="1762760"/>
                    <a:pt x="1824516" y="1767840"/>
                  </a:cubicBezTo>
                  <a:cubicBezTo>
                    <a:pt x="1829596" y="1775460"/>
                    <a:pt x="1834676" y="1783080"/>
                    <a:pt x="1839756" y="1789430"/>
                  </a:cubicBezTo>
                  <a:cubicBezTo>
                    <a:pt x="1842296" y="1791970"/>
                    <a:pt x="1846106" y="1793240"/>
                    <a:pt x="1847376" y="1795780"/>
                  </a:cubicBezTo>
                  <a:cubicBezTo>
                    <a:pt x="1848646" y="1802130"/>
                    <a:pt x="1851186" y="1804670"/>
                    <a:pt x="1857536" y="1804670"/>
                  </a:cubicBezTo>
                  <a:cubicBezTo>
                    <a:pt x="1861346" y="1804670"/>
                    <a:pt x="1865156" y="1805940"/>
                    <a:pt x="1867696" y="1808480"/>
                  </a:cubicBezTo>
                  <a:cubicBezTo>
                    <a:pt x="1874046" y="1812290"/>
                    <a:pt x="1879126" y="1816100"/>
                    <a:pt x="1884206" y="1819910"/>
                  </a:cubicBezTo>
                  <a:cubicBezTo>
                    <a:pt x="1890556" y="1823720"/>
                    <a:pt x="1896906" y="1827530"/>
                    <a:pt x="1899446" y="1833880"/>
                  </a:cubicBezTo>
                  <a:cubicBezTo>
                    <a:pt x="1900716" y="1836420"/>
                    <a:pt x="1901986" y="1837690"/>
                    <a:pt x="1903256" y="1838960"/>
                  </a:cubicBezTo>
                  <a:cubicBezTo>
                    <a:pt x="1908336" y="1844040"/>
                    <a:pt x="1913416" y="1847850"/>
                    <a:pt x="1918496" y="1852930"/>
                  </a:cubicBezTo>
                  <a:cubicBezTo>
                    <a:pt x="1926116" y="1859280"/>
                    <a:pt x="1932466" y="1866900"/>
                    <a:pt x="1940086" y="1873250"/>
                  </a:cubicBezTo>
                  <a:cubicBezTo>
                    <a:pt x="1942626" y="1874520"/>
                    <a:pt x="1945166" y="1877060"/>
                    <a:pt x="1947706" y="1878330"/>
                  </a:cubicBezTo>
                  <a:cubicBezTo>
                    <a:pt x="1952786" y="1880870"/>
                    <a:pt x="1957866" y="1883410"/>
                    <a:pt x="1961676" y="1887220"/>
                  </a:cubicBezTo>
                  <a:cubicBezTo>
                    <a:pt x="1965486" y="1891030"/>
                    <a:pt x="1983266" y="1868170"/>
                    <a:pt x="1985806" y="1873250"/>
                  </a:cubicBezTo>
                  <a:cubicBezTo>
                    <a:pt x="1985806" y="1874520"/>
                    <a:pt x="1987076" y="1874520"/>
                    <a:pt x="1988346" y="1874520"/>
                  </a:cubicBezTo>
                  <a:cubicBezTo>
                    <a:pt x="1995966" y="1880870"/>
                    <a:pt x="2003586" y="1878330"/>
                    <a:pt x="2011206" y="1875790"/>
                  </a:cubicBezTo>
                  <a:cubicBezTo>
                    <a:pt x="2013746" y="1874520"/>
                    <a:pt x="2016286" y="1873250"/>
                    <a:pt x="2017556" y="1874520"/>
                  </a:cubicBezTo>
                  <a:cubicBezTo>
                    <a:pt x="2026446" y="1878330"/>
                    <a:pt x="2032796" y="1887220"/>
                    <a:pt x="2044226" y="1888490"/>
                  </a:cubicBezTo>
                  <a:cubicBezTo>
                    <a:pt x="2044226" y="1888490"/>
                    <a:pt x="2045496" y="1888490"/>
                    <a:pt x="2045496" y="1889760"/>
                  </a:cubicBezTo>
                  <a:cubicBezTo>
                    <a:pt x="2048036" y="1897380"/>
                    <a:pt x="2055656" y="1897380"/>
                    <a:pt x="2062006" y="1898650"/>
                  </a:cubicBezTo>
                  <a:cubicBezTo>
                    <a:pt x="2065816" y="1898650"/>
                    <a:pt x="2069626" y="1899920"/>
                    <a:pt x="2072166" y="1901190"/>
                  </a:cubicBezTo>
                  <a:cubicBezTo>
                    <a:pt x="2079786" y="1905000"/>
                    <a:pt x="2087406" y="1910080"/>
                    <a:pt x="2096296" y="1912620"/>
                  </a:cubicBezTo>
                  <a:cubicBezTo>
                    <a:pt x="2107726" y="1916430"/>
                    <a:pt x="2119156" y="1918970"/>
                    <a:pt x="2128046" y="1925320"/>
                  </a:cubicBezTo>
                  <a:cubicBezTo>
                    <a:pt x="2129316" y="1925320"/>
                    <a:pt x="2130586" y="1925320"/>
                    <a:pt x="2130586" y="1926590"/>
                  </a:cubicBezTo>
                  <a:cubicBezTo>
                    <a:pt x="2134396" y="1929130"/>
                    <a:pt x="2140746" y="1930400"/>
                    <a:pt x="2143286" y="1934210"/>
                  </a:cubicBezTo>
                  <a:cubicBezTo>
                    <a:pt x="2147096" y="1941830"/>
                    <a:pt x="2157256" y="1940560"/>
                    <a:pt x="2162336" y="1946910"/>
                  </a:cubicBezTo>
                  <a:lnTo>
                    <a:pt x="2163606" y="1946910"/>
                  </a:lnTo>
                  <a:cubicBezTo>
                    <a:pt x="2168686" y="1946910"/>
                    <a:pt x="2173766" y="1948180"/>
                    <a:pt x="2180116" y="1948180"/>
                  </a:cubicBezTo>
                  <a:cubicBezTo>
                    <a:pt x="2182656" y="1946910"/>
                    <a:pt x="2186466" y="1944370"/>
                    <a:pt x="2189006" y="1944370"/>
                  </a:cubicBezTo>
                  <a:cubicBezTo>
                    <a:pt x="2200436" y="1948180"/>
                    <a:pt x="2211866" y="1948180"/>
                    <a:pt x="2219486" y="1938020"/>
                  </a:cubicBezTo>
                  <a:cubicBezTo>
                    <a:pt x="2220756" y="1936750"/>
                    <a:pt x="2223296" y="1936750"/>
                    <a:pt x="2225836" y="1936750"/>
                  </a:cubicBezTo>
                  <a:lnTo>
                    <a:pt x="2235996" y="1936750"/>
                  </a:lnTo>
                  <a:cubicBezTo>
                    <a:pt x="2247426" y="1934210"/>
                    <a:pt x="2257586" y="1931670"/>
                    <a:pt x="2269016" y="1930400"/>
                  </a:cubicBezTo>
                  <a:cubicBezTo>
                    <a:pt x="2274096" y="1929130"/>
                    <a:pt x="2280446" y="1931670"/>
                    <a:pt x="2285526" y="1932940"/>
                  </a:cubicBezTo>
                  <a:cubicBezTo>
                    <a:pt x="2290606" y="1934210"/>
                    <a:pt x="2295686" y="1934210"/>
                    <a:pt x="2300766" y="1934210"/>
                  </a:cubicBezTo>
                  <a:cubicBezTo>
                    <a:pt x="2307116" y="1934210"/>
                    <a:pt x="2312196" y="1931670"/>
                    <a:pt x="2318546" y="1931670"/>
                  </a:cubicBezTo>
                  <a:cubicBezTo>
                    <a:pt x="2323626" y="1930400"/>
                    <a:pt x="2329976" y="1930400"/>
                    <a:pt x="2335056" y="1929130"/>
                  </a:cubicBezTo>
                  <a:cubicBezTo>
                    <a:pt x="2346486" y="1926590"/>
                    <a:pt x="2356646" y="1924050"/>
                    <a:pt x="2368076" y="1922780"/>
                  </a:cubicBezTo>
                  <a:cubicBezTo>
                    <a:pt x="2375696" y="1879600"/>
                    <a:pt x="2374426" y="1828800"/>
                    <a:pt x="2374426" y="1776730"/>
                  </a:cubicBezTo>
                  <a:close/>
                </a:path>
              </a:pathLst>
            </a:custGeom>
            <a:blipFill>
              <a:blip r:embed="rId8"/>
              <a:stretch>
                <a:fillRect l="-13419" r="-13419"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>
            <a:off x="9618228" y="3721060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757804" y="3819090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7351640" y="2866897"/>
            <a:ext cx="2698444" cy="123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"/>
              </a:lnSpc>
            </a:pPr>
            <a:r>
              <a:rPr lang="en-US" sz="1603" b="1">
                <a:solidFill>
                  <a:srgbClr val="051838"/>
                </a:solidFill>
                <a:latin typeface="Poppins Bold"/>
                <a:ea typeface="Poppins Bold"/>
                <a:cs typeface="Poppins Bold"/>
                <a:sym typeface="Poppins Bold"/>
              </a:rPr>
              <a:t>WORKSHOP: MASS HOUSING FROM MARGINALIZATION TO SOCIO-ECONOMIC CENTRALITY</a:t>
            </a:r>
          </a:p>
          <a:p>
            <a:pPr algn="ctr">
              <a:lnSpc>
                <a:spcPts val="1603"/>
              </a:lnSpc>
            </a:pPr>
            <a:r>
              <a:rPr lang="en-US" sz="1603">
                <a:solidFill>
                  <a:srgbClr val="051838"/>
                </a:solidFill>
                <a:latin typeface="Poppins"/>
                <a:ea typeface="Poppins"/>
                <a:cs typeface="Poppins"/>
                <a:sym typeface="Poppins"/>
              </a:rPr>
              <a:t>17-12-2025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51640" y="1326134"/>
            <a:ext cx="2895695" cy="1633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endParaRPr/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People’s Democratic Republic of Algeria</a:t>
            </a: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Ministry of Higher Education and Scientific Research</a:t>
            </a: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Saad Dahleb University – Blida</a:t>
            </a: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Institute of Architecture and Urbanism</a:t>
            </a: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ETAP LABORATORY </a:t>
            </a:r>
          </a:p>
          <a:p>
            <a:pPr algn="l">
              <a:lnSpc>
                <a:spcPts val="1300"/>
              </a:lnSpc>
            </a:pPr>
            <a:r>
              <a:rPr lang="en-US" sz="1300">
                <a:solidFill>
                  <a:srgbClr val="0F4B0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8247625" y="520919"/>
            <a:ext cx="1325903" cy="966245"/>
            <a:chOff x="0" y="0"/>
            <a:chExt cx="1767870" cy="1288326"/>
          </a:xfrm>
        </p:grpSpPr>
        <p:sp>
          <p:nvSpPr>
            <p:cNvPr id="34" name="Freeform 34"/>
            <p:cNvSpPr/>
            <p:nvPr/>
          </p:nvSpPr>
          <p:spPr>
            <a:xfrm>
              <a:off x="419407" y="0"/>
              <a:ext cx="929057" cy="812925"/>
            </a:xfrm>
            <a:custGeom>
              <a:avLst/>
              <a:gdLst/>
              <a:ahLst/>
              <a:cxnLst/>
              <a:rect l="l" t="t" r="r" b="b"/>
              <a:pathLst>
                <a:path w="929057" h="812925">
                  <a:moveTo>
                    <a:pt x="0" y="0"/>
                  </a:moveTo>
                  <a:lnTo>
                    <a:pt x="929057" y="0"/>
                  </a:lnTo>
                  <a:lnTo>
                    <a:pt x="929057" y="812925"/>
                  </a:lnTo>
                  <a:lnTo>
                    <a:pt x="0" y="8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774825"/>
              <a:ext cx="1767870" cy="513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79"/>
                </a:lnSpc>
              </a:pPr>
              <a:r>
                <a:rPr lang="en-US" sz="2342" b="1">
                  <a:solidFill>
                    <a:srgbClr val="73A9B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E.T.A.P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56000" y="1010370"/>
            <a:ext cx="1645098" cy="1122849"/>
            <a:chOff x="0" y="0"/>
            <a:chExt cx="2193463" cy="1497132"/>
          </a:xfrm>
        </p:grpSpPr>
        <p:sp>
          <p:nvSpPr>
            <p:cNvPr id="37" name="Freeform 37"/>
            <p:cNvSpPr/>
            <p:nvPr/>
          </p:nvSpPr>
          <p:spPr>
            <a:xfrm>
              <a:off x="8393" y="1204734"/>
              <a:ext cx="292398" cy="292398"/>
            </a:xfrm>
            <a:custGeom>
              <a:avLst/>
              <a:gdLst/>
              <a:ahLst/>
              <a:cxnLst/>
              <a:rect l="l" t="t" r="r" b="b"/>
              <a:pathLst>
                <a:path w="292398" h="292398">
                  <a:moveTo>
                    <a:pt x="0" y="0"/>
                  </a:moveTo>
                  <a:lnTo>
                    <a:pt x="292398" y="0"/>
                  </a:lnTo>
                  <a:lnTo>
                    <a:pt x="292398" y="292398"/>
                  </a:lnTo>
                  <a:lnTo>
                    <a:pt x="0" y="292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292398" cy="292398"/>
            </a:xfrm>
            <a:custGeom>
              <a:avLst/>
              <a:gdLst/>
              <a:ahLst/>
              <a:cxnLst/>
              <a:rect l="l" t="t" r="r" b="b"/>
              <a:pathLst>
                <a:path w="292398" h="292398">
                  <a:moveTo>
                    <a:pt x="0" y="0"/>
                  </a:moveTo>
                  <a:lnTo>
                    <a:pt x="292398" y="0"/>
                  </a:lnTo>
                  <a:lnTo>
                    <a:pt x="292398" y="292398"/>
                  </a:lnTo>
                  <a:lnTo>
                    <a:pt x="0" y="292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8393" y="403096"/>
              <a:ext cx="292398" cy="292398"/>
            </a:xfrm>
            <a:custGeom>
              <a:avLst/>
              <a:gdLst/>
              <a:ahLst/>
              <a:cxnLst/>
              <a:rect l="l" t="t" r="r" b="b"/>
              <a:pathLst>
                <a:path w="292398" h="292398">
                  <a:moveTo>
                    <a:pt x="0" y="0"/>
                  </a:moveTo>
                  <a:lnTo>
                    <a:pt x="292398" y="0"/>
                  </a:lnTo>
                  <a:lnTo>
                    <a:pt x="292398" y="292398"/>
                  </a:lnTo>
                  <a:lnTo>
                    <a:pt x="0" y="292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8393" y="801638"/>
              <a:ext cx="292398" cy="292398"/>
            </a:xfrm>
            <a:custGeom>
              <a:avLst/>
              <a:gdLst/>
              <a:ahLst/>
              <a:cxnLst/>
              <a:rect l="l" t="t" r="r" b="b"/>
              <a:pathLst>
                <a:path w="292398" h="292398">
                  <a:moveTo>
                    <a:pt x="0" y="0"/>
                  </a:moveTo>
                  <a:lnTo>
                    <a:pt x="292398" y="0"/>
                  </a:lnTo>
                  <a:lnTo>
                    <a:pt x="292398" y="292397"/>
                  </a:lnTo>
                  <a:lnTo>
                    <a:pt x="0" y="292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363045" y="1261679"/>
              <a:ext cx="1748042" cy="1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7"/>
                </a:lnSpc>
                <a:spcBef>
                  <a:spcPct val="0"/>
                </a:spcBef>
              </a:pPr>
              <a:r>
                <a:rPr lang="en-US" sz="726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mhalgiers2025@gmail.com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83167" y="50708"/>
              <a:ext cx="1810297" cy="181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12"/>
                </a:lnSpc>
                <a:spcBef>
                  <a:spcPct val="0"/>
                </a:spcBef>
              </a:pPr>
              <a:r>
                <a:rPr lang="en-US" sz="794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+213 660660029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63045" y="440390"/>
              <a:ext cx="1810297" cy="333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3"/>
                </a:lnSpc>
                <a:spcBef>
                  <a:spcPct val="0"/>
                </a:spcBef>
              </a:pPr>
              <a:r>
                <a:rPr lang="en-US" sz="75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Blida 1 University,Institute of architecture &amp; Urbanism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63045" y="848552"/>
              <a:ext cx="1830418" cy="163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3"/>
                </a:lnSpc>
                <a:spcBef>
                  <a:spcPct val="0"/>
                </a:spcBef>
              </a:pPr>
              <a:r>
                <a:rPr lang="en-US" sz="75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Confrence room at the library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3607984" y="4961030"/>
            <a:ext cx="2372363" cy="1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2"/>
              </a:lnSpc>
            </a:pPr>
            <a:r>
              <a:rPr lang="en-US" sz="1400" b="1">
                <a:solidFill>
                  <a:srgbClr val="051838"/>
                </a:solidFill>
                <a:latin typeface="Oswald Bold"/>
                <a:ea typeface="Oswald Bold"/>
                <a:cs typeface="Oswald Bold"/>
                <a:sym typeface="Oswald Bold"/>
              </a:rPr>
              <a:t>ORGANISATION COMITEE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607984" y="4903880"/>
            <a:ext cx="2772243" cy="2181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56"/>
              </a:lnSpc>
            </a:pPr>
            <a:endParaRPr/>
          </a:p>
          <a:p>
            <a:pPr algn="just">
              <a:lnSpc>
                <a:spcPts val="1056"/>
              </a:lnSpc>
            </a:pPr>
            <a:endParaRPr/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Dr. Merzelkad Rym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Dr Benaer Hamza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Ms Khelil Cherfi Khadidja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Mr Haithem Drici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Ms Bouchoucha Nour El Houda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Ms Boudjema Sara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Ms Akouch Maya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Ms Chouial Lamia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Ms Rahmani Soumia </a:t>
            </a:r>
          </a:p>
          <a:p>
            <a:pPr algn="just">
              <a:lnSpc>
                <a:spcPts val="1056"/>
              </a:lnSpc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  <a:spcBef>
                <a:spcPct val="0"/>
              </a:spcBef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  <a:spcBef>
                <a:spcPct val="0"/>
              </a:spcBef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3607984" y="793133"/>
            <a:ext cx="2837517" cy="4493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1. Moderators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Guide discussions and keep the group focused on the objectives.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Ensure methodological clarity and scientific rigor.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Encourage balanced participation and help refine or synthesize ideas.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2. External Professionals / Experts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Provide practical insights from real urban and architectural projects.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Offer an external perspective and validate the feasibility of proposals.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Enrich discussions with concrete examples and professional experience.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3. Facilitators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Organize the workflow at each table and manage time.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Support the group in structuring SWOT results and key points.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Collect, format, and submit the final summaries for consolidation.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4. Participants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Contribute actively to the SWOT analysis and discussions.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Share ideas, observations, and solutions related to the case study.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Collaborate to develop a clear list of key points and strategic proposals.</a:t>
            </a:r>
          </a:p>
          <a:p>
            <a:pPr algn="just">
              <a:lnSpc>
                <a:spcPts val="1196"/>
              </a:lnSpc>
            </a:pPr>
            <a:endParaRPr lang="en-US" sz="8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196"/>
              </a:lnSpc>
              <a:spcBef>
                <a:spcPct val="0"/>
              </a:spcBef>
            </a:pPr>
            <a:endParaRPr lang="en-US" sz="8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196"/>
              </a:lnSpc>
              <a:spcBef>
                <a:spcPct val="0"/>
              </a:spcBef>
            </a:pPr>
            <a:endParaRPr lang="en-US" sz="8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607984" y="578780"/>
            <a:ext cx="2772243" cy="17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051838"/>
                </a:solidFill>
                <a:latin typeface="Oswald Bold"/>
                <a:ea typeface="Oswald Bold"/>
                <a:cs typeface="Oswald Bold"/>
                <a:sym typeface="Oswald Bold"/>
              </a:rPr>
              <a:t>CONTRIBUTION OF PARTICIPANTS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14976" y="548365"/>
            <a:ext cx="2772243" cy="17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051838"/>
                </a:solidFill>
                <a:latin typeface="Oswald Bold"/>
                <a:ea typeface="Oswald Bold"/>
                <a:cs typeface="Oswald Bold"/>
                <a:sym typeface="Oswald Bold"/>
              </a:rPr>
              <a:t>INFORMATIONS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835" y="623295"/>
            <a:ext cx="335703" cy="33570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8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17960" tIns="17960" rIns="17960" bIns="17960" rtlCol="0" anchor="ctr"/>
            <a:lstStyle/>
            <a:p>
              <a:pPr algn="ctr">
                <a:lnSpc>
                  <a:spcPts val="74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87849" y="-347589"/>
            <a:ext cx="288739" cy="970884"/>
            <a:chOff x="0" y="0"/>
            <a:chExt cx="183960" cy="6185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960" cy="618565"/>
            </a:xfrm>
            <a:custGeom>
              <a:avLst/>
              <a:gdLst/>
              <a:ahLst/>
              <a:cxnLst/>
              <a:rect l="l" t="t" r="r" b="b"/>
              <a:pathLst>
                <a:path w="183960" h="618565">
                  <a:moveTo>
                    <a:pt x="91980" y="0"/>
                  </a:moveTo>
                  <a:lnTo>
                    <a:pt x="91980" y="0"/>
                  </a:lnTo>
                  <a:cubicBezTo>
                    <a:pt x="142779" y="0"/>
                    <a:pt x="183960" y="41181"/>
                    <a:pt x="183960" y="91980"/>
                  </a:cubicBezTo>
                  <a:lnTo>
                    <a:pt x="183960" y="526585"/>
                  </a:lnTo>
                  <a:cubicBezTo>
                    <a:pt x="183960" y="550980"/>
                    <a:pt x="174269" y="574375"/>
                    <a:pt x="157020" y="591625"/>
                  </a:cubicBezTo>
                  <a:cubicBezTo>
                    <a:pt x="139770" y="608874"/>
                    <a:pt x="116375" y="618565"/>
                    <a:pt x="91980" y="618565"/>
                  </a:cubicBezTo>
                  <a:lnTo>
                    <a:pt x="91980" y="618565"/>
                  </a:lnTo>
                  <a:cubicBezTo>
                    <a:pt x="41181" y="618565"/>
                    <a:pt x="0" y="577384"/>
                    <a:pt x="0" y="526585"/>
                  </a:cubicBezTo>
                  <a:lnTo>
                    <a:pt x="0" y="91980"/>
                  </a:lnTo>
                  <a:cubicBezTo>
                    <a:pt x="0" y="67585"/>
                    <a:pt x="9691" y="44190"/>
                    <a:pt x="26940" y="26940"/>
                  </a:cubicBezTo>
                  <a:cubicBezTo>
                    <a:pt x="44190" y="9691"/>
                    <a:pt x="67585" y="0"/>
                    <a:pt x="91980" y="0"/>
                  </a:cubicBezTo>
                  <a:close/>
                </a:path>
              </a:pathLst>
            </a:custGeom>
            <a:solidFill>
              <a:srgbClr val="7688A9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3960" cy="637615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84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9172" y="722632"/>
            <a:ext cx="137029" cy="13702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17960" tIns="17960" rIns="17960" bIns="17960" rtlCol="0" anchor="ctr"/>
            <a:lstStyle/>
            <a:p>
              <a:pPr algn="ctr">
                <a:lnSpc>
                  <a:spcPts val="74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66591" y="3946783"/>
            <a:ext cx="6072465" cy="4138305"/>
            <a:chOff x="0" y="0"/>
            <a:chExt cx="5206822" cy="3548380"/>
          </a:xfrm>
        </p:grpSpPr>
        <p:sp>
          <p:nvSpPr>
            <p:cNvPr id="12" name="Freeform 12"/>
            <p:cNvSpPr/>
            <p:nvPr/>
          </p:nvSpPr>
          <p:spPr>
            <a:xfrm>
              <a:off x="-1299" y="429"/>
              <a:ext cx="5208120" cy="3547951"/>
            </a:xfrm>
            <a:custGeom>
              <a:avLst/>
              <a:gdLst/>
              <a:ahLst/>
              <a:cxnLst/>
              <a:rect l="l" t="t" r="r" b="b"/>
              <a:pathLst>
                <a:path w="5208120" h="3547951">
                  <a:moveTo>
                    <a:pt x="4712747" y="1543891"/>
                  </a:moveTo>
                  <a:cubicBezTo>
                    <a:pt x="4766722" y="1522301"/>
                    <a:pt x="4838689" y="1532461"/>
                    <a:pt x="4899861" y="1510871"/>
                  </a:cubicBezTo>
                  <a:cubicBezTo>
                    <a:pt x="5029402" y="1463881"/>
                    <a:pt x="5132555" y="1388951"/>
                    <a:pt x="5208120" y="1303861"/>
                  </a:cubicBezTo>
                  <a:cubicBezTo>
                    <a:pt x="5192527" y="1216231"/>
                    <a:pt x="5187730" y="1167971"/>
                    <a:pt x="5198525" y="1094311"/>
                  </a:cubicBezTo>
                  <a:cubicBezTo>
                    <a:pt x="5188929" y="1089231"/>
                    <a:pt x="5168539" y="1103201"/>
                    <a:pt x="5167339" y="1082881"/>
                  </a:cubicBezTo>
                  <a:cubicBezTo>
                    <a:pt x="5164940" y="1024461"/>
                    <a:pt x="5138552" y="1002871"/>
                    <a:pt x="5113364" y="953341"/>
                  </a:cubicBezTo>
                  <a:cubicBezTo>
                    <a:pt x="4920252" y="982551"/>
                    <a:pt x="4568812" y="1142571"/>
                    <a:pt x="4360108" y="1128601"/>
                  </a:cubicBezTo>
                  <a:cubicBezTo>
                    <a:pt x="4488449" y="1032081"/>
                    <a:pt x="4580807" y="924131"/>
                    <a:pt x="4583206" y="781891"/>
                  </a:cubicBezTo>
                  <a:cubicBezTo>
                    <a:pt x="4572411" y="770461"/>
                    <a:pt x="4511239" y="762841"/>
                    <a:pt x="4496846" y="767921"/>
                  </a:cubicBezTo>
                  <a:cubicBezTo>
                    <a:pt x="4447668" y="757761"/>
                    <a:pt x="4397291" y="710771"/>
                    <a:pt x="4375701" y="681561"/>
                  </a:cubicBezTo>
                  <a:cubicBezTo>
                    <a:pt x="4355310" y="695531"/>
                    <a:pt x="4351712" y="680291"/>
                    <a:pt x="4333720" y="690451"/>
                  </a:cubicBezTo>
                  <a:cubicBezTo>
                    <a:pt x="4256955" y="628221"/>
                    <a:pt x="4095029" y="722201"/>
                    <a:pt x="4017064" y="663781"/>
                  </a:cubicBezTo>
                  <a:cubicBezTo>
                    <a:pt x="4053048" y="563451"/>
                    <a:pt x="3979881" y="540591"/>
                    <a:pt x="3930704" y="492331"/>
                  </a:cubicBezTo>
                  <a:cubicBezTo>
                    <a:pt x="3948696" y="413591"/>
                    <a:pt x="3904316" y="371681"/>
                    <a:pt x="3863535" y="298021"/>
                  </a:cubicBezTo>
                  <a:cubicBezTo>
                    <a:pt x="3813158" y="323421"/>
                    <a:pt x="3816756" y="284051"/>
                    <a:pt x="3822753" y="258651"/>
                  </a:cubicBezTo>
                  <a:cubicBezTo>
                    <a:pt x="3785570" y="270081"/>
                    <a:pt x="3762781" y="254841"/>
                    <a:pt x="3742390" y="234521"/>
                  </a:cubicBezTo>
                  <a:cubicBezTo>
                    <a:pt x="3670423" y="263731"/>
                    <a:pt x="3604453" y="265001"/>
                    <a:pt x="3546879" y="271351"/>
                  </a:cubicBezTo>
                  <a:cubicBezTo>
                    <a:pt x="3253014" y="304371"/>
                    <a:pt x="2888380" y="388191"/>
                    <a:pt x="2624501" y="402161"/>
                  </a:cubicBezTo>
                  <a:cubicBezTo>
                    <a:pt x="2866790" y="292941"/>
                    <a:pt x="3147462" y="223091"/>
                    <a:pt x="3326180" y="129111"/>
                  </a:cubicBezTo>
                  <a:cubicBezTo>
                    <a:pt x="3332177" y="75771"/>
                    <a:pt x="3330978" y="51641"/>
                    <a:pt x="3327380" y="2111"/>
                  </a:cubicBezTo>
                  <a:cubicBezTo>
                    <a:pt x="3134268" y="-15669"/>
                    <a:pt x="2838003" y="82121"/>
                    <a:pt x="2563329" y="173561"/>
                  </a:cubicBezTo>
                  <a:cubicBezTo>
                    <a:pt x="1926420" y="385651"/>
                    <a:pt x="1158770" y="626951"/>
                    <a:pt x="797735" y="1002871"/>
                  </a:cubicBezTo>
                  <a:cubicBezTo>
                    <a:pt x="807331" y="1058751"/>
                    <a:pt x="791738" y="1131141"/>
                    <a:pt x="831320" y="1179401"/>
                  </a:cubicBezTo>
                  <a:cubicBezTo>
                    <a:pt x="699380" y="1255601"/>
                    <a:pt x="548249" y="1324181"/>
                    <a:pt x="419908" y="1402921"/>
                  </a:cubicBezTo>
                  <a:cubicBezTo>
                    <a:pt x="424706" y="1468961"/>
                    <a:pt x="457091" y="1537541"/>
                    <a:pt x="470285" y="1548971"/>
                  </a:cubicBezTo>
                  <a:cubicBezTo>
                    <a:pt x="428304" y="1573101"/>
                    <a:pt x="493074" y="1555321"/>
                    <a:pt x="490675" y="1580721"/>
                  </a:cubicBezTo>
                  <a:cubicBezTo>
                    <a:pt x="472684" y="1589611"/>
                    <a:pt x="484678" y="1611201"/>
                    <a:pt x="458290" y="1617551"/>
                  </a:cubicBezTo>
                  <a:cubicBezTo>
                    <a:pt x="361135" y="1601041"/>
                    <a:pt x="253184" y="1681051"/>
                    <a:pt x="153629" y="1705181"/>
                  </a:cubicBezTo>
                  <a:cubicBezTo>
                    <a:pt x="150031" y="1721691"/>
                    <a:pt x="186015" y="1719151"/>
                    <a:pt x="163225" y="1733121"/>
                  </a:cubicBezTo>
                  <a:cubicBezTo>
                    <a:pt x="97255" y="1749631"/>
                    <a:pt x="90058" y="1786461"/>
                    <a:pt x="24089" y="1802971"/>
                  </a:cubicBezTo>
                  <a:cubicBezTo>
                    <a:pt x="21690" y="1818211"/>
                    <a:pt x="19291" y="1833451"/>
                    <a:pt x="22889" y="1851231"/>
                  </a:cubicBezTo>
                  <a:cubicBezTo>
                    <a:pt x="32485" y="1863931"/>
                    <a:pt x="90058" y="1848691"/>
                    <a:pt x="74466" y="1870281"/>
                  </a:cubicBezTo>
                  <a:cubicBezTo>
                    <a:pt x="39681" y="1882981"/>
                    <a:pt x="-1241" y="1879171"/>
                    <a:pt x="29" y="1914731"/>
                  </a:cubicBezTo>
                  <a:cubicBezTo>
                    <a:pt x="19291" y="1937591"/>
                    <a:pt x="58873" y="1922351"/>
                    <a:pt x="69668" y="1959181"/>
                  </a:cubicBezTo>
                  <a:cubicBezTo>
                    <a:pt x="61272" y="1976961"/>
                    <a:pt x="34884" y="1987121"/>
                    <a:pt x="42080" y="2009981"/>
                  </a:cubicBezTo>
                  <a:cubicBezTo>
                    <a:pt x="98455" y="2008711"/>
                    <a:pt x="148832" y="2020141"/>
                    <a:pt x="207605" y="2016331"/>
                  </a:cubicBezTo>
                  <a:cubicBezTo>
                    <a:pt x="189613" y="2026491"/>
                    <a:pt x="221998" y="2049351"/>
                    <a:pt x="269976" y="2039191"/>
                  </a:cubicBezTo>
                  <a:cubicBezTo>
                    <a:pt x="267577" y="2056971"/>
                    <a:pt x="225597" y="2059511"/>
                    <a:pt x="229195" y="2078561"/>
                  </a:cubicBezTo>
                  <a:cubicBezTo>
                    <a:pt x="298763" y="2064591"/>
                    <a:pt x="317954" y="2036651"/>
                    <a:pt x="382725" y="2026491"/>
                  </a:cubicBezTo>
                  <a:cubicBezTo>
                    <a:pt x="339545" y="2063321"/>
                    <a:pt x="284370" y="2120471"/>
                    <a:pt x="230394" y="2133171"/>
                  </a:cubicBezTo>
                  <a:cubicBezTo>
                    <a:pt x="214802" y="2156031"/>
                    <a:pt x="220799" y="2186511"/>
                    <a:pt x="212403" y="2210641"/>
                  </a:cubicBezTo>
                  <a:cubicBezTo>
                    <a:pt x="198009" y="2205561"/>
                    <a:pt x="199209" y="2285571"/>
                    <a:pt x="236392" y="2304621"/>
                  </a:cubicBezTo>
                  <a:cubicBezTo>
                    <a:pt x="283170" y="2291921"/>
                    <a:pt x="388722" y="2298271"/>
                    <a:pt x="457091" y="2313511"/>
                  </a:cubicBezTo>
                  <a:cubicBezTo>
                    <a:pt x="452293" y="2327481"/>
                    <a:pt x="436700" y="2337641"/>
                    <a:pt x="445096" y="2357961"/>
                  </a:cubicBezTo>
                  <a:cubicBezTo>
                    <a:pt x="467886" y="2366851"/>
                    <a:pt x="523061" y="2316051"/>
                    <a:pt x="545850" y="2335101"/>
                  </a:cubicBezTo>
                  <a:cubicBezTo>
                    <a:pt x="579435" y="2347801"/>
                    <a:pt x="519462" y="2360501"/>
                    <a:pt x="536255" y="2385901"/>
                  </a:cubicBezTo>
                  <a:cubicBezTo>
                    <a:pt x="759353" y="2267791"/>
                    <a:pt x="938071" y="2246201"/>
                    <a:pt x="1164768" y="2189051"/>
                  </a:cubicBezTo>
                  <a:cubicBezTo>
                    <a:pt x="911683" y="2305891"/>
                    <a:pt x="569839" y="2620851"/>
                    <a:pt x="563842" y="2723721"/>
                  </a:cubicBezTo>
                  <a:cubicBezTo>
                    <a:pt x="595028" y="2723721"/>
                    <a:pt x="621416" y="2731341"/>
                    <a:pt x="650203" y="2737691"/>
                  </a:cubicBezTo>
                  <a:cubicBezTo>
                    <a:pt x="640607" y="2764361"/>
                    <a:pt x="626214" y="2789761"/>
                    <a:pt x="623815" y="2818971"/>
                  </a:cubicBezTo>
                  <a:cubicBezTo>
                    <a:pt x="639408" y="2789761"/>
                    <a:pt x="694582" y="2775791"/>
                    <a:pt x="699380" y="2829131"/>
                  </a:cubicBezTo>
                  <a:cubicBezTo>
                    <a:pt x="660998" y="2832941"/>
                    <a:pt x="660998" y="2845641"/>
                    <a:pt x="660998" y="2876121"/>
                  </a:cubicBezTo>
                  <a:cubicBezTo>
                    <a:pt x="700580" y="2881201"/>
                    <a:pt x="761752" y="2844371"/>
                    <a:pt x="780943" y="2883741"/>
                  </a:cubicBezTo>
                  <a:cubicBezTo>
                    <a:pt x="755754" y="2900251"/>
                    <a:pt x="746159" y="2885011"/>
                    <a:pt x="722170" y="2898981"/>
                  </a:cubicBezTo>
                  <a:cubicBezTo>
                    <a:pt x="723369" y="2924381"/>
                    <a:pt x="747358" y="2905331"/>
                    <a:pt x="755754" y="2918031"/>
                  </a:cubicBezTo>
                  <a:cubicBezTo>
                    <a:pt x="686186" y="2948511"/>
                    <a:pt x="689785" y="2959941"/>
                    <a:pt x="666995" y="3000581"/>
                  </a:cubicBezTo>
                  <a:cubicBezTo>
                    <a:pt x="647804" y="2967561"/>
                    <a:pt x="597427" y="3179651"/>
                    <a:pt x="638208" y="3177111"/>
                  </a:cubicBezTo>
                  <a:cubicBezTo>
                    <a:pt x="604623" y="3213941"/>
                    <a:pt x="669394" y="3192351"/>
                    <a:pt x="684987" y="3206321"/>
                  </a:cubicBezTo>
                  <a:cubicBezTo>
                    <a:pt x="670593" y="3232991"/>
                    <a:pt x="702979" y="3240611"/>
                    <a:pt x="706577" y="3268551"/>
                  </a:cubicBezTo>
                  <a:cubicBezTo>
                    <a:pt x="724569" y="3273631"/>
                    <a:pt x="759353" y="3246961"/>
                    <a:pt x="758153" y="3287601"/>
                  </a:cubicBezTo>
                  <a:cubicBezTo>
                    <a:pt x="723369" y="3291411"/>
                    <a:pt x="734164" y="3281251"/>
                    <a:pt x="710175" y="3306651"/>
                  </a:cubicBezTo>
                  <a:cubicBezTo>
                    <a:pt x="701779" y="3297761"/>
                    <a:pt x="683787" y="3288871"/>
                    <a:pt x="665796" y="3307921"/>
                  </a:cubicBezTo>
                  <a:cubicBezTo>
                    <a:pt x="678989" y="3334591"/>
                    <a:pt x="674192" y="3354911"/>
                    <a:pt x="671793" y="3376501"/>
                  </a:cubicBezTo>
                  <a:cubicBezTo>
                    <a:pt x="735364" y="3365071"/>
                    <a:pt x="690984" y="3387931"/>
                    <a:pt x="749757" y="3393011"/>
                  </a:cubicBezTo>
                  <a:cubicBezTo>
                    <a:pt x="767749" y="3415871"/>
                    <a:pt x="741361" y="3422221"/>
                    <a:pt x="737763" y="3437461"/>
                  </a:cubicBezTo>
                  <a:cubicBezTo>
                    <a:pt x="852910" y="3441271"/>
                    <a:pt x="912883" y="3492071"/>
                    <a:pt x="1011238" y="3516201"/>
                  </a:cubicBezTo>
                  <a:cubicBezTo>
                    <a:pt x="1011238" y="3539061"/>
                    <a:pt x="1029229" y="3530171"/>
                    <a:pt x="1031628" y="3547951"/>
                  </a:cubicBezTo>
                  <a:cubicBezTo>
                    <a:pt x="1218743" y="3525091"/>
                    <a:pt x="1342287" y="3546681"/>
                    <a:pt x="1558188" y="3476831"/>
                  </a:cubicBezTo>
                  <a:cubicBezTo>
                    <a:pt x="1531800" y="3451431"/>
                    <a:pt x="1457434" y="3471751"/>
                    <a:pt x="1443040" y="3459051"/>
                  </a:cubicBezTo>
                  <a:cubicBezTo>
                    <a:pt x="1589374" y="3394281"/>
                    <a:pt x="1768092" y="3371421"/>
                    <a:pt x="1943212" y="3334591"/>
                  </a:cubicBezTo>
                  <a:cubicBezTo>
                    <a:pt x="2111135" y="3300301"/>
                    <a:pt x="2276660" y="3311731"/>
                    <a:pt x="2442184" y="3234261"/>
                  </a:cubicBezTo>
                  <a:cubicBezTo>
                    <a:pt x="2481766" y="3250771"/>
                    <a:pt x="2512952" y="3219021"/>
                    <a:pt x="2550135" y="3207591"/>
                  </a:cubicBezTo>
                  <a:cubicBezTo>
                    <a:pt x="2744446" y="3145361"/>
                    <a:pt x="2991533" y="3095831"/>
                    <a:pt x="3183446" y="3079321"/>
                  </a:cubicBezTo>
                  <a:cubicBezTo>
                    <a:pt x="3217030" y="3076781"/>
                    <a:pt x="3255413" y="3056461"/>
                    <a:pt x="3271006" y="3045031"/>
                  </a:cubicBezTo>
                  <a:cubicBezTo>
                    <a:pt x="3333377" y="3055191"/>
                    <a:pt x="3441328" y="3012011"/>
                    <a:pt x="3497702" y="2995501"/>
                  </a:cubicBezTo>
                  <a:cubicBezTo>
                    <a:pt x="3495303" y="2984071"/>
                    <a:pt x="3485707" y="2971371"/>
                    <a:pt x="3496502" y="2965021"/>
                  </a:cubicBezTo>
                  <a:cubicBezTo>
                    <a:pt x="3574467" y="2945971"/>
                    <a:pt x="3684816" y="2925651"/>
                    <a:pt x="3756784" y="2879931"/>
                  </a:cubicBezTo>
                  <a:cubicBezTo>
                    <a:pt x="3747188" y="2874851"/>
                    <a:pt x="3726797" y="2888821"/>
                    <a:pt x="3725598" y="2868501"/>
                  </a:cubicBezTo>
                  <a:cubicBezTo>
                    <a:pt x="3793967" y="2850721"/>
                    <a:pt x="3877928" y="2843101"/>
                    <a:pt x="3942699" y="2815161"/>
                  </a:cubicBezTo>
                  <a:cubicBezTo>
                    <a:pt x="3929505" y="2812621"/>
                    <a:pt x="3915111" y="2812621"/>
                    <a:pt x="3903117" y="2806271"/>
                  </a:cubicBezTo>
                  <a:cubicBezTo>
                    <a:pt x="3983480" y="2741501"/>
                    <a:pt x="4017065" y="2709751"/>
                    <a:pt x="4127414" y="2695781"/>
                  </a:cubicBezTo>
                  <a:cubicBezTo>
                    <a:pt x="4119018" y="2657681"/>
                    <a:pt x="4144207" y="2633551"/>
                    <a:pt x="4200581" y="2619581"/>
                  </a:cubicBezTo>
                  <a:cubicBezTo>
                    <a:pt x="4216174" y="2596721"/>
                    <a:pt x="4168195" y="2605611"/>
                    <a:pt x="4186187" y="2577671"/>
                  </a:cubicBezTo>
                  <a:cubicBezTo>
                    <a:pt x="4386496" y="2549731"/>
                    <a:pt x="4441671" y="2359231"/>
                    <a:pt x="4534029" y="2252551"/>
                  </a:cubicBezTo>
                  <a:cubicBezTo>
                    <a:pt x="4537627" y="2248741"/>
                    <a:pt x="4553220" y="2238581"/>
                    <a:pt x="4555619" y="2236041"/>
                  </a:cubicBezTo>
                  <a:cubicBezTo>
                    <a:pt x="4682761" y="2154761"/>
                    <a:pt x="4839889" y="2143331"/>
                    <a:pt x="4937045" y="2031571"/>
                  </a:cubicBezTo>
                  <a:cubicBezTo>
                    <a:pt x="4974228" y="1946481"/>
                    <a:pt x="5072583" y="1838531"/>
                    <a:pt x="4963433" y="1768681"/>
                  </a:cubicBezTo>
                  <a:cubicBezTo>
                    <a:pt x="4975427" y="1750901"/>
                    <a:pt x="4969430" y="1726771"/>
                    <a:pt x="4957435" y="1700101"/>
                  </a:cubicBezTo>
                  <a:cubicBezTo>
                    <a:pt x="4908258" y="1714071"/>
                    <a:pt x="4681561" y="1667081"/>
                    <a:pt x="4631184" y="1645491"/>
                  </a:cubicBezTo>
                  <a:cubicBezTo>
                    <a:pt x="4641979" y="1618821"/>
                    <a:pt x="4619190" y="1592151"/>
                    <a:pt x="4625187" y="1576911"/>
                  </a:cubicBezTo>
                  <a:cubicBezTo>
                    <a:pt x="4671965" y="1574371"/>
                    <a:pt x="4685160" y="1555321"/>
                    <a:pt x="4712747" y="1543891"/>
                  </a:cubicBezTo>
                  <a:close/>
                </a:path>
              </a:pathLst>
            </a:custGeom>
            <a:blipFill>
              <a:blip r:embed="rId2"/>
              <a:stretch>
                <a:fillRect l="-12253" t="-6004" r="-16127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5800927" y="756000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940503" y="854030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127854" y="1811486"/>
            <a:ext cx="1694105" cy="2194173"/>
          </a:xfrm>
          <a:custGeom>
            <a:avLst/>
            <a:gdLst/>
            <a:ahLst/>
            <a:cxnLst/>
            <a:rect l="l" t="t" r="r" b="b"/>
            <a:pathLst>
              <a:path w="1694105" h="2194173">
                <a:moveTo>
                  <a:pt x="0" y="0"/>
                </a:moveTo>
                <a:lnTo>
                  <a:pt x="1694105" y="0"/>
                </a:lnTo>
                <a:lnTo>
                  <a:pt x="1694105" y="2194173"/>
                </a:lnTo>
                <a:lnTo>
                  <a:pt x="0" y="2194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448" t="-2026" r="-12474" b="-4432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916904" y="677990"/>
            <a:ext cx="2434007" cy="21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400" b="1">
                <a:solidFill>
                  <a:srgbClr val="051838"/>
                </a:solidFill>
                <a:latin typeface="Oswald Bold"/>
                <a:ea typeface="Oswald Bold"/>
                <a:cs typeface="Oswald Bold"/>
                <a:sym typeface="Oswald Bold"/>
              </a:rPr>
              <a:t>PROGRAM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16904" y="930423"/>
            <a:ext cx="2434007" cy="7195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56"/>
              </a:lnSpc>
            </a:pPr>
            <a:r>
              <a:rPr lang="en-US" sz="754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09:00 – 09:45 | Opening Session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Opening Speech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– Dr. </a:t>
            </a:r>
            <a:r>
              <a:rPr lang="en-US" sz="754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Mahindad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Naima, Director, Institute of Architecture and Urbanism, University of Blida 1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Welcome Address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– Prof. </a:t>
            </a:r>
            <a:r>
              <a:rPr lang="en-US" sz="754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Foufa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4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Abdessamed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Amina, Director, ETAP Laboratory, University of Blida 1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Research Axis Presentation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– Dr. </a:t>
            </a:r>
            <a:r>
              <a:rPr lang="en-US" sz="754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Merzelkad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Rym, Research Director, Institute of Architecture and Urbanism</a:t>
            </a:r>
          </a:p>
          <a:p>
            <a:pPr algn="just">
              <a:lnSpc>
                <a:spcPts val="1056"/>
              </a:lnSpc>
            </a:pPr>
            <a:r>
              <a:rPr lang="en-US" sz="754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09:45 – 09:50 | Coffee Break</a:t>
            </a:r>
          </a:p>
          <a:p>
            <a:pPr algn="just">
              <a:lnSpc>
                <a:spcPts val="1056"/>
              </a:lnSpc>
            </a:pPr>
            <a:endParaRPr lang="en-US" sz="754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1056"/>
              </a:lnSpc>
            </a:pPr>
            <a:r>
              <a:rPr lang="en-US" sz="754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09:50 – 13:00 |  Survey Workshop Round Tables 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09:50 – 10:00 | Introductory Presentation 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– Ms. Khelil Cherfi Khadidja, PhD Candidate, University of Blida 1</a:t>
            </a:r>
          </a:p>
          <a:p>
            <a:pPr algn="just">
              <a:lnSpc>
                <a:spcPts val="1056"/>
              </a:lnSpc>
            </a:pP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Groups of  students and professionals </a:t>
            </a:r>
          </a:p>
          <a:p>
            <a:pPr algn="just">
              <a:lnSpc>
                <a:spcPts val="1056"/>
              </a:lnSpc>
            </a:pP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10:00 – 11:00 | Survey Rounds</a:t>
            </a:r>
          </a:p>
          <a:p>
            <a:pPr algn="just">
              <a:lnSpc>
                <a:spcPts val="1056"/>
              </a:lnSpc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Group discussions and data collection via surveys</a:t>
            </a:r>
          </a:p>
          <a:p>
            <a:pPr algn="just">
              <a:lnSpc>
                <a:spcPts val="1056"/>
              </a:lnSpc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Synthesis of key points per table Submission via shared digital platform (Google Form)</a:t>
            </a:r>
          </a:p>
          <a:p>
            <a:pPr algn="just">
              <a:lnSpc>
                <a:spcPts val="1056"/>
              </a:lnSpc>
            </a:pPr>
            <a:r>
              <a:rPr lang="en-US" sz="754" b="1" i="1" dirty="0">
                <a:solidFill>
                  <a:srgbClr val="2D2D2D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11:00 – 12:00 | Emotional Mapping Session</a:t>
            </a:r>
          </a:p>
          <a:p>
            <a:pPr algn="just">
              <a:lnSpc>
                <a:spcPts val="1056"/>
              </a:lnSpc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Translation of survey results into emotional and perceptual mapping</a:t>
            </a:r>
          </a:p>
          <a:p>
            <a:pPr algn="just">
              <a:lnSpc>
                <a:spcPts val="1056"/>
              </a:lnSpc>
            </a:pP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12:00 – 13:00 | Strategic Planning </a:t>
            </a:r>
          </a:p>
          <a:p>
            <a:pPr algn="just">
              <a:lnSpc>
                <a:spcPts val="1056"/>
              </a:lnSpc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Action plans derived from survey insights and emotional mapping</a:t>
            </a:r>
          </a:p>
          <a:p>
            <a:pPr algn="just">
              <a:lnSpc>
                <a:spcPts val="1056"/>
              </a:lnSpc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Priority interventions</a:t>
            </a:r>
          </a:p>
          <a:p>
            <a:pPr algn="just">
              <a:lnSpc>
                <a:spcPts val="1056"/>
              </a:lnSpc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Short-, medium-, and long-term implementation roadmap</a:t>
            </a:r>
          </a:p>
          <a:p>
            <a:pPr algn="just">
              <a:lnSpc>
                <a:spcPts val="1056"/>
              </a:lnSpc>
            </a:pPr>
            <a:r>
              <a:rPr lang="en-US" sz="754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13:00 – 14:00 | Lunch Break</a:t>
            </a:r>
          </a:p>
          <a:p>
            <a:pPr algn="just">
              <a:lnSpc>
                <a:spcPts val="1056"/>
              </a:lnSpc>
            </a:pPr>
            <a:endParaRPr lang="en-US" sz="754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1056"/>
              </a:lnSpc>
            </a:pPr>
            <a:r>
              <a:rPr lang="en-US" sz="754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14:00 – 15:15 | Strategic Development Session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Case Study Presentation (14:00 – 14:15)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Strategic Planning Workshop (14:15 – 15:15)</a:t>
            </a:r>
          </a:p>
          <a:p>
            <a:pPr marL="325852" lvl="2" indent="-108617" algn="just">
              <a:lnSpc>
                <a:spcPts val="1056"/>
              </a:lnSpc>
              <a:buFont typeface="Arial"/>
              <a:buChar char="⚬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Action plans based on SWOT cross-analysis</a:t>
            </a:r>
          </a:p>
          <a:p>
            <a:pPr marL="325852" lvl="2" indent="-108617" algn="just">
              <a:lnSpc>
                <a:spcPts val="1056"/>
              </a:lnSpc>
              <a:buFont typeface="Arial"/>
              <a:buChar char="⚬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Priority interventions</a:t>
            </a:r>
          </a:p>
          <a:p>
            <a:pPr marL="325852" lvl="2" indent="-108617" algn="just">
              <a:lnSpc>
                <a:spcPts val="1056"/>
              </a:lnSpc>
              <a:buFont typeface="Arial"/>
              <a:buChar char="⚬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Short, medium, and long-term implementation roadmap</a:t>
            </a:r>
          </a:p>
          <a:p>
            <a:pPr algn="just">
              <a:lnSpc>
                <a:spcPts val="1056"/>
              </a:lnSpc>
            </a:pPr>
            <a:r>
              <a:rPr lang="en-US" sz="754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15:15 – 16:15 | Plenary Session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Group Presentations (7 minutes per table)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Discussion &amp; Q&amp;A (3 minutes)</a:t>
            </a:r>
          </a:p>
          <a:p>
            <a:pPr algn="just">
              <a:lnSpc>
                <a:spcPts val="1056"/>
              </a:lnSpc>
            </a:pPr>
            <a:r>
              <a:rPr lang="en-US" sz="754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16:15 – 16:30 | Closing Session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Conclusion and synthesis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Certificate distribution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Official closing of the workshop</a:t>
            </a:r>
          </a:p>
          <a:p>
            <a:pPr algn="just">
              <a:lnSpc>
                <a:spcPts val="1056"/>
              </a:lnSpc>
            </a:pPr>
            <a:endParaRPr lang="en-US" sz="754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196"/>
              </a:lnSpc>
            </a:pPr>
            <a:endParaRPr lang="en-US" sz="754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" name="Group 18"/>
          <p:cNvGrpSpPr/>
          <p:nvPr/>
        </p:nvGrpSpPr>
        <p:grpSpPr>
          <a:xfrm>
            <a:off x="619909" y="690605"/>
            <a:ext cx="2565685" cy="6457059"/>
            <a:chOff x="0" y="0"/>
            <a:chExt cx="3420914" cy="8609412"/>
          </a:xfrm>
        </p:grpSpPr>
        <p:sp>
          <p:nvSpPr>
            <p:cNvPr id="19" name="TextBox 19"/>
            <p:cNvSpPr txBox="1"/>
            <p:nvPr/>
          </p:nvSpPr>
          <p:spPr>
            <a:xfrm>
              <a:off x="10854" y="5219758"/>
              <a:ext cx="2639179" cy="247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rgbClr val="05183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OBJECTIVES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617261"/>
              <a:ext cx="3420914" cy="15500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Case Study: Large Housing Estates of Algiers (1950–1980) </a:t>
              </a:r>
            </a:p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Context: Doctoral Research of Ms. Khelil Cherfi Khadidja </a:t>
              </a:r>
            </a:p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Duration: 1-Day Intensive Workshop </a:t>
              </a:r>
            </a:p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Organisation: Dr Merzelkad Rym and Ms Khelil Cherfi Khadidja </a:t>
              </a:r>
            </a:p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</a:t>
              </a:r>
            </a:p>
            <a:p>
              <a:pPr algn="l">
                <a:lnSpc>
                  <a:spcPts val="1050"/>
                </a:lnSpc>
                <a:spcBef>
                  <a:spcPct val="0"/>
                </a:spcBef>
              </a:pPr>
              <a:endParaRPr lang="en-US" sz="75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138695"/>
              <a:ext cx="3245342" cy="25443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50"/>
                </a:lnSpc>
              </a:pPr>
              <a:endParaRPr/>
            </a:p>
            <a:p>
              <a:pPr algn="just">
                <a:lnSpc>
                  <a:spcPts val="1050"/>
                </a:lnSpc>
                <a:spcBef>
                  <a:spcPct val="0"/>
                </a:spcBef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 Algiers’ large housing estates (Grands Ensembles), inherited from the late colonial period and post-independence mass housing programs, were built to minimum standards. Colonial-era estates aimed to control urbanizing populations, while post-independence housing addressed urgent shortages rather than creating fully integrated urban areas. As a result, many estates remain under-serviced, spatially segregated, economically dependent, and socially fragmented. Today, as Algiers transitions toward a multipolar metropolis, these estates can become active socio-economic nodes rather than peripheral residential zones.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64872" y="28575"/>
              <a:ext cx="3256042" cy="24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03"/>
                </a:lnSpc>
              </a:pPr>
              <a:r>
                <a:rPr lang="en-US" sz="1403" b="1">
                  <a:solidFill>
                    <a:srgbClr val="05183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CONTEXT &amp; RATIONALE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854" y="5726187"/>
              <a:ext cx="3245342" cy="2883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62003" lvl="1" indent="-81002" algn="just">
                <a:lnSpc>
                  <a:spcPts val="1050"/>
                </a:lnSpc>
                <a:buFont typeface="Arial"/>
                <a:buChar char="•"/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Diagnose Structural Barriers: Identify the specific mobility friction and economic leakage points preventing centrality.</a:t>
              </a:r>
            </a:p>
            <a:p>
              <a:pPr algn="just">
                <a:lnSpc>
                  <a:spcPts val="1050"/>
                </a:lnSpc>
              </a:pPr>
              <a:endParaRPr lang="en-US" sz="75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62003" lvl="1" indent="-81002" algn="just">
                <a:lnSpc>
                  <a:spcPts val="1050"/>
                </a:lnSpc>
                <a:buFont typeface="Arial"/>
                <a:buChar char="•"/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Analyze Systemic Interactions: Understand how pedestrian flows shape commercial vitality and how macro/micro-centralities reinforce mobility patterns.</a:t>
              </a:r>
            </a:p>
            <a:p>
              <a:pPr algn="just">
                <a:lnSpc>
                  <a:spcPts val="1050"/>
                </a:lnSpc>
              </a:pPr>
              <a:endParaRPr lang="en-US" sz="75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62003" lvl="1" indent="-81002" algn="just">
                <a:lnSpc>
                  <a:spcPts val="1050"/>
                </a:lnSpc>
                <a:buFont typeface="Arial"/>
                <a:buChar char="•"/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Validate Scenarios: To validate the effectiveness of existing interventions already simulated by Agent based modeling scenarios.</a:t>
              </a:r>
            </a:p>
            <a:p>
              <a:pPr algn="just">
                <a:lnSpc>
                  <a:spcPts val="1050"/>
                </a:lnSpc>
              </a:pPr>
              <a:endParaRPr lang="en-US" sz="75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62003" lvl="1" indent="-81002" algn="just">
                <a:lnSpc>
                  <a:spcPts val="1050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Co-develop solutions: Develop individual visionary solutions (Short, Medium, and Long term) based on urban constraints.</a:t>
              </a:r>
            </a:p>
            <a:p>
              <a:pPr algn="just">
                <a:lnSpc>
                  <a:spcPts val="1050"/>
                </a:lnSpc>
                <a:spcBef>
                  <a:spcPct val="0"/>
                </a:spcBef>
              </a:pPr>
              <a:endParaRPr lang="en-US" sz="75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127854" y="1003131"/>
            <a:ext cx="1694105" cy="80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you have extra time and </a:t>
            </a:r>
          </a:p>
          <a:p>
            <a:pPr algn="ctr">
              <a:lnSpc>
                <a:spcPts val="106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haven’t completed the survey yet,</a:t>
            </a:r>
          </a:p>
          <a:p>
            <a:pPr algn="ctr">
              <a:lnSpc>
                <a:spcPts val="106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please make sure to</a:t>
            </a:r>
          </a:p>
          <a:p>
            <a:pPr algn="ctr">
              <a:lnSpc>
                <a:spcPts val="106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fill it using the QR code provided.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000" y="493653"/>
            <a:ext cx="335703" cy="33570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8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17960" tIns="17960" rIns="17960" bIns="17960" rtlCol="0" anchor="ctr"/>
            <a:lstStyle/>
            <a:p>
              <a:pPr algn="ctr">
                <a:lnSpc>
                  <a:spcPts val="74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010800" y="1130040"/>
            <a:ext cx="6466384" cy="7958627"/>
            <a:chOff x="0" y="0"/>
            <a:chExt cx="660400" cy="812800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7688A9">
                <a:alpha val="81961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04530" y="2648300"/>
            <a:ext cx="2248650" cy="1946792"/>
            <a:chOff x="0" y="0"/>
            <a:chExt cx="812800" cy="7036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03690"/>
            </a:xfrm>
            <a:custGeom>
              <a:avLst/>
              <a:gdLst/>
              <a:ahLst/>
              <a:cxnLst/>
              <a:rect l="l" t="t" r="r" b="b"/>
              <a:pathLst>
                <a:path w="812800" h="703690">
                  <a:moveTo>
                    <a:pt x="58530" y="0"/>
                  </a:moveTo>
                  <a:lnTo>
                    <a:pt x="754270" y="0"/>
                  </a:lnTo>
                  <a:cubicBezTo>
                    <a:pt x="769793" y="0"/>
                    <a:pt x="784681" y="6166"/>
                    <a:pt x="795657" y="17143"/>
                  </a:cubicBezTo>
                  <a:cubicBezTo>
                    <a:pt x="806634" y="28119"/>
                    <a:pt x="812800" y="43007"/>
                    <a:pt x="812800" y="58530"/>
                  </a:cubicBezTo>
                  <a:lnTo>
                    <a:pt x="812800" y="645160"/>
                  </a:lnTo>
                  <a:cubicBezTo>
                    <a:pt x="812800" y="677485"/>
                    <a:pt x="786595" y="703690"/>
                    <a:pt x="754270" y="703690"/>
                  </a:cubicBezTo>
                  <a:lnTo>
                    <a:pt x="58530" y="703690"/>
                  </a:lnTo>
                  <a:cubicBezTo>
                    <a:pt x="43007" y="703690"/>
                    <a:pt x="28119" y="697523"/>
                    <a:pt x="17143" y="686547"/>
                  </a:cubicBezTo>
                  <a:cubicBezTo>
                    <a:pt x="6166" y="675570"/>
                    <a:pt x="0" y="660683"/>
                    <a:pt x="0" y="645160"/>
                  </a:cubicBezTo>
                  <a:lnTo>
                    <a:pt x="0" y="58530"/>
                  </a:lnTo>
                  <a:cubicBezTo>
                    <a:pt x="0" y="43007"/>
                    <a:pt x="6166" y="28119"/>
                    <a:pt x="17143" y="17143"/>
                  </a:cubicBezTo>
                  <a:cubicBezTo>
                    <a:pt x="28119" y="6166"/>
                    <a:pt x="43007" y="0"/>
                    <a:pt x="58530" y="0"/>
                  </a:cubicBezTo>
                  <a:close/>
                </a:path>
              </a:pathLst>
            </a:custGeom>
            <a:blipFill>
              <a:blip r:embed="rId2"/>
              <a:stretch>
                <a:fillRect l="-66600" r="-66600"/>
              </a:stretch>
            </a:blipFill>
            <a:ln w="28575" cap="sq">
              <a:solidFill>
                <a:srgbClr val="E2EDCF"/>
              </a:solidFill>
              <a:prstDash val="solid"/>
              <a:miter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604530" y="4819198"/>
            <a:ext cx="2248650" cy="1946792"/>
            <a:chOff x="0" y="0"/>
            <a:chExt cx="812800" cy="7036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03690"/>
            </a:xfrm>
            <a:custGeom>
              <a:avLst/>
              <a:gdLst/>
              <a:ahLst/>
              <a:cxnLst/>
              <a:rect l="l" t="t" r="r" b="b"/>
              <a:pathLst>
                <a:path w="812800" h="703690">
                  <a:moveTo>
                    <a:pt x="58530" y="0"/>
                  </a:moveTo>
                  <a:lnTo>
                    <a:pt x="754270" y="0"/>
                  </a:lnTo>
                  <a:cubicBezTo>
                    <a:pt x="769793" y="0"/>
                    <a:pt x="784681" y="6166"/>
                    <a:pt x="795657" y="17143"/>
                  </a:cubicBezTo>
                  <a:cubicBezTo>
                    <a:pt x="806634" y="28119"/>
                    <a:pt x="812800" y="43007"/>
                    <a:pt x="812800" y="58530"/>
                  </a:cubicBezTo>
                  <a:lnTo>
                    <a:pt x="812800" y="645160"/>
                  </a:lnTo>
                  <a:cubicBezTo>
                    <a:pt x="812800" y="677485"/>
                    <a:pt x="786595" y="703690"/>
                    <a:pt x="754270" y="703690"/>
                  </a:cubicBezTo>
                  <a:lnTo>
                    <a:pt x="58530" y="703690"/>
                  </a:lnTo>
                  <a:cubicBezTo>
                    <a:pt x="43007" y="703690"/>
                    <a:pt x="28119" y="697523"/>
                    <a:pt x="17143" y="686547"/>
                  </a:cubicBezTo>
                  <a:cubicBezTo>
                    <a:pt x="6166" y="675570"/>
                    <a:pt x="0" y="660683"/>
                    <a:pt x="0" y="645160"/>
                  </a:cubicBezTo>
                  <a:lnTo>
                    <a:pt x="0" y="58530"/>
                  </a:lnTo>
                  <a:cubicBezTo>
                    <a:pt x="0" y="43007"/>
                    <a:pt x="6166" y="28119"/>
                    <a:pt x="17143" y="17143"/>
                  </a:cubicBezTo>
                  <a:cubicBezTo>
                    <a:pt x="28119" y="6166"/>
                    <a:pt x="43007" y="0"/>
                    <a:pt x="58530" y="0"/>
                  </a:cubicBezTo>
                  <a:close/>
                </a:path>
              </a:pathLst>
            </a:custGeom>
            <a:blipFill>
              <a:blip r:embed="rId3"/>
              <a:stretch>
                <a:fillRect l="-14932" r="-14932"/>
              </a:stretch>
            </a:blipFill>
            <a:ln w="28575" cap="sq">
              <a:solidFill>
                <a:srgbClr val="E2EDCF"/>
              </a:solidFill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6687849" y="-347589"/>
            <a:ext cx="288739" cy="970884"/>
            <a:chOff x="0" y="0"/>
            <a:chExt cx="183960" cy="6185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3960" cy="618565"/>
            </a:xfrm>
            <a:custGeom>
              <a:avLst/>
              <a:gdLst/>
              <a:ahLst/>
              <a:cxnLst/>
              <a:rect l="l" t="t" r="r" b="b"/>
              <a:pathLst>
                <a:path w="183960" h="618565">
                  <a:moveTo>
                    <a:pt x="91980" y="0"/>
                  </a:moveTo>
                  <a:lnTo>
                    <a:pt x="91980" y="0"/>
                  </a:lnTo>
                  <a:cubicBezTo>
                    <a:pt x="142779" y="0"/>
                    <a:pt x="183960" y="41181"/>
                    <a:pt x="183960" y="91980"/>
                  </a:cubicBezTo>
                  <a:lnTo>
                    <a:pt x="183960" y="526585"/>
                  </a:lnTo>
                  <a:cubicBezTo>
                    <a:pt x="183960" y="550980"/>
                    <a:pt x="174269" y="574375"/>
                    <a:pt x="157020" y="591625"/>
                  </a:cubicBezTo>
                  <a:cubicBezTo>
                    <a:pt x="139770" y="608874"/>
                    <a:pt x="116375" y="618565"/>
                    <a:pt x="91980" y="618565"/>
                  </a:cubicBezTo>
                  <a:lnTo>
                    <a:pt x="91980" y="618565"/>
                  </a:lnTo>
                  <a:cubicBezTo>
                    <a:pt x="41181" y="618565"/>
                    <a:pt x="0" y="577384"/>
                    <a:pt x="0" y="526585"/>
                  </a:cubicBezTo>
                  <a:lnTo>
                    <a:pt x="0" y="91980"/>
                  </a:lnTo>
                  <a:cubicBezTo>
                    <a:pt x="0" y="67585"/>
                    <a:pt x="9691" y="44190"/>
                    <a:pt x="26940" y="26940"/>
                  </a:cubicBezTo>
                  <a:cubicBezTo>
                    <a:pt x="44190" y="9691"/>
                    <a:pt x="67585" y="0"/>
                    <a:pt x="91980" y="0"/>
                  </a:cubicBezTo>
                  <a:close/>
                </a:path>
              </a:pathLst>
            </a:custGeom>
            <a:solidFill>
              <a:srgbClr val="7688A9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183960" cy="637615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84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55337" y="592990"/>
            <a:ext cx="137029" cy="13702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17960" tIns="17960" rIns="17960" bIns="17960" rtlCol="0" anchor="ctr"/>
            <a:lstStyle/>
            <a:p>
              <a:pPr algn="ctr">
                <a:lnSpc>
                  <a:spcPts val="747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687849" y="7005971"/>
            <a:ext cx="288739" cy="970884"/>
            <a:chOff x="0" y="0"/>
            <a:chExt cx="183960" cy="61856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3960" cy="618565"/>
            </a:xfrm>
            <a:custGeom>
              <a:avLst/>
              <a:gdLst/>
              <a:ahLst/>
              <a:cxnLst/>
              <a:rect l="l" t="t" r="r" b="b"/>
              <a:pathLst>
                <a:path w="183960" h="618565">
                  <a:moveTo>
                    <a:pt x="91980" y="0"/>
                  </a:moveTo>
                  <a:lnTo>
                    <a:pt x="91980" y="0"/>
                  </a:lnTo>
                  <a:cubicBezTo>
                    <a:pt x="142779" y="0"/>
                    <a:pt x="183960" y="41181"/>
                    <a:pt x="183960" y="91980"/>
                  </a:cubicBezTo>
                  <a:lnTo>
                    <a:pt x="183960" y="526585"/>
                  </a:lnTo>
                  <a:cubicBezTo>
                    <a:pt x="183960" y="550980"/>
                    <a:pt x="174269" y="574375"/>
                    <a:pt x="157020" y="591625"/>
                  </a:cubicBezTo>
                  <a:cubicBezTo>
                    <a:pt x="139770" y="608874"/>
                    <a:pt x="116375" y="618565"/>
                    <a:pt x="91980" y="618565"/>
                  </a:cubicBezTo>
                  <a:lnTo>
                    <a:pt x="91980" y="618565"/>
                  </a:lnTo>
                  <a:cubicBezTo>
                    <a:pt x="41181" y="618565"/>
                    <a:pt x="0" y="577384"/>
                    <a:pt x="0" y="526585"/>
                  </a:cubicBezTo>
                  <a:lnTo>
                    <a:pt x="0" y="91980"/>
                  </a:lnTo>
                  <a:cubicBezTo>
                    <a:pt x="0" y="67585"/>
                    <a:pt x="9691" y="44190"/>
                    <a:pt x="26940" y="26940"/>
                  </a:cubicBezTo>
                  <a:cubicBezTo>
                    <a:pt x="44190" y="9691"/>
                    <a:pt x="67585" y="0"/>
                    <a:pt x="91980" y="0"/>
                  </a:cubicBezTo>
                  <a:close/>
                </a:path>
              </a:pathLst>
            </a:custGeom>
            <a:solidFill>
              <a:srgbClr val="7688A9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83960" cy="637615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84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127999" y="-632640"/>
            <a:ext cx="6852407" cy="8959730"/>
            <a:chOff x="0" y="0"/>
            <a:chExt cx="660400" cy="863493"/>
          </a:xfrm>
        </p:grpSpPr>
        <p:sp>
          <p:nvSpPr>
            <p:cNvPr id="22" name="Freeform 2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660400" cy="863493"/>
            </a:xfrm>
            <a:custGeom>
              <a:avLst/>
              <a:gdLst/>
              <a:ahLst/>
              <a:cxnLst/>
              <a:rect l="l" t="t" r="r" b="b"/>
              <a:pathLst>
                <a:path w="660400" h="863493">
                  <a:moveTo>
                    <a:pt x="220252" y="844424"/>
                  </a:moveTo>
                  <a:cubicBezTo>
                    <a:pt x="254109" y="855938"/>
                    <a:pt x="292600" y="863493"/>
                    <a:pt x="330378" y="863493"/>
                  </a:cubicBezTo>
                  <a:cubicBezTo>
                    <a:pt x="368157" y="863493"/>
                    <a:pt x="404509" y="857016"/>
                    <a:pt x="438009" y="845502"/>
                  </a:cubicBezTo>
                  <a:cubicBezTo>
                    <a:pt x="438723" y="845143"/>
                    <a:pt x="439435" y="845143"/>
                    <a:pt x="440148" y="844783"/>
                  </a:cubicBezTo>
                  <a:cubicBezTo>
                    <a:pt x="565955" y="798728"/>
                    <a:pt x="658618" y="677114"/>
                    <a:pt x="660400" y="533865"/>
                  </a:cubicBezTo>
                  <a:lnTo>
                    <a:pt x="660400" y="0"/>
                  </a:lnTo>
                  <a:lnTo>
                    <a:pt x="0" y="0"/>
                  </a:lnTo>
                  <a:lnTo>
                    <a:pt x="0" y="533469"/>
                  </a:lnTo>
                  <a:cubicBezTo>
                    <a:pt x="1782" y="677833"/>
                    <a:pt x="93019" y="799448"/>
                    <a:pt x="220252" y="84442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660400" cy="7745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6233608" y="4982904"/>
            <a:ext cx="908482" cy="1161381"/>
          </a:xfrm>
          <a:custGeom>
            <a:avLst/>
            <a:gdLst/>
            <a:ahLst/>
            <a:cxnLst/>
            <a:rect l="l" t="t" r="r" b="b"/>
            <a:pathLst>
              <a:path w="908482" h="1161381">
                <a:moveTo>
                  <a:pt x="0" y="0"/>
                </a:moveTo>
                <a:lnTo>
                  <a:pt x="908482" y="0"/>
                </a:lnTo>
                <a:lnTo>
                  <a:pt x="908482" y="1161381"/>
                </a:lnTo>
                <a:lnTo>
                  <a:pt x="0" y="1161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401098" y="624173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540674" y="556714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7562020" y="4162846"/>
            <a:ext cx="2685316" cy="2274620"/>
            <a:chOff x="0" y="0"/>
            <a:chExt cx="2374900" cy="2011680"/>
          </a:xfrm>
        </p:grpSpPr>
        <p:sp>
          <p:nvSpPr>
            <p:cNvPr id="28" name="Freeform 28"/>
            <p:cNvSpPr/>
            <p:nvPr/>
          </p:nvSpPr>
          <p:spPr>
            <a:xfrm>
              <a:off x="-796" y="-1270"/>
              <a:ext cx="2374505" cy="2007870"/>
            </a:xfrm>
            <a:custGeom>
              <a:avLst/>
              <a:gdLst/>
              <a:ahLst/>
              <a:cxnLst/>
              <a:rect l="l" t="t" r="r" b="b"/>
              <a:pathLst>
                <a:path w="2374505" h="2007870">
                  <a:moveTo>
                    <a:pt x="2374426" y="1776730"/>
                  </a:moveTo>
                  <a:cubicBezTo>
                    <a:pt x="2373156" y="1275080"/>
                    <a:pt x="2357916" y="596900"/>
                    <a:pt x="2357916" y="96520"/>
                  </a:cubicBezTo>
                  <a:cubicBezTo>
                    <a:pt x="2357916" y="88900"/>
                    <a:pt x="2359186" y="81280"/>
                    <a:pt x="2359186" y="74930"/>
                  </a:cubicBezTo>
                  <a:cubicBezTo>
                    <a:pt x="2357916" y="73660"/>
                    <a:pt x="2356646" y="73660"/>
                    <a:pt x="2355376" y="72390"/>
                  </a:cubicBezTo>
                  <a:cubicBezTo>
                    <a:pt x="2355376" y="72390"/>
                    <a:pt x="2354106" y="73660"/>
                    <a:pt x="2354106" y="74930"/>
                  </a:cubicBezTo>
                  <a:cubicBezTo>
                    <a:pt x="2351566" y="81280"/>
                    <a:pt x="2346486" y="81280"/>
                    <a:pt x="2341406" y="81280"/>
                  </a:cubicBezTo>
                  <a:cubicBezTo>
                    <a:pt x="2335056" y="80010"/>
                    <a:pt x="2328706" y="73660"/>
                    <a:pt x="2321086" y="76200"/>
                  </a:cubicBezTo>
                  <a:cubicBezTo>
                    <a:pt x="2318546" y="77470"/>
                    <a:pt x="2313466" y="74930"/>
                    <a:pt x="2312196" y="72390"/>
                  </a:cubicBezTo>
                  <a:cubicBezTo>
                    <a:pt x="2308386" y="67310"/>
                    <a:pt x="2303306" y="67310"/>
                    <a:pt x="2298226" y="69850"/>
                  </a:cubicBezTo>
                  <a:cubicBezTo>
                    <a:pt x="2295686" y="71120"/>
                    <a:pt x="2293146" y="69850"/>
                    <a:pt x="2290606" y="69850"/>
                  </a:cubicBezTo>
                  <a:cubicBezTo>
                    <a:pt x="2286796" y="69850"/>
                    <a:pt x="2281716" y="68580"/>
                    <a:pt x="2277906" y="67310"/>
                  </a:cubicBezTo>
                  <a:cubicBezTo>
                    <a:pt x="2276636" y="67310"/>
                    <a:pt x="2274096" y="66040"/>
                    <a:pt x="2272826" y="66040"/>
                  </a:cubicBezTo>
                  <a:cubicBezTo>
                    <a:pt x="2269016" y="64770"/>
                    <a:pt x="2265206" y="60960"/>
                    <a:pt x="2261396" y="66040"/>
                  </a:cubicBezTo>
                  <a:cubicBezTo>
                    <a:pt x="2261396" y="66040"/>
                    <a:pt x="2258856" y="66040"/>
                    <a:pt x="2257586" y="64770"/>
                  </a:cubicBezTo>
                  <a:cubicBezTo>
                    <a:pt x="2256316" y="62230"/>
                    <a:pt x="2255046" y="58420"/>
                    <a:pt x="2253776" y="55880"/>
                  </a:cubicBezTo>
                  <a:cubicBezTo>
                    <a:pt x="2251236" y="52070"/>
                    <a:pt x="2251236" y="45720"/>
                    <a:pt x="2247426" y="43180"/>
                  </a:cubicBezTo>
                  <a:cubicBezTo>
                    <a:pt x="2244886" y="41910"/>
                    <a:pt x="2243616" y="40640"/>
                    <a:pt x="2242346" y="38100"/>
                  </a:cubicBezTo>
                  <a:cubicBezTo>
                    <a:pt x="2242346" y="36830"/>
                    <a:pt x="2239806" y="35560"/>
                    <a:pt x="2239806" y="34290"/>
                  </a:cubicBezTo>
                  <a:lnTo>
                    <a:pt x="2235996" y="30480"/>
                  </a:lnTo>
                  <a:cubicBezTo>
                    <a:pt x="2234726" y="27940"/>
                    <a:pt x="2233456" y="24130"/>
                    <a:pt x="2230916" y="22860"/>
                  </a:cubicBezTo>
                  <a:cubicBezTo>
                    <a:pt x="2225836" y="19050"/>
                    <a:pt x="2224566" y="13970"/>
                    <a:pt x="2227106" y="7620"/>
                  </a:cubicBezTo>
                  <a:cubicBezTo>
                    <a:pt x="2223296" y="6350"/>
                    <a:pt x="2220756" y="3810"/>
                    <a:pt x="2216946" y="3810"/>
                  </a:cubicBezTo>
                  <a:cubicBezTo>
                    <a:pt x="2201706" y="5080"/>
                    <a:pt x="2185196" y="7620"/>
                    <a:pt x="2169956" y="8890"/>
                  </a:cubicBezTo>
                  <a:cubicBezTo>
                    <a:pt x="2167416" y="8890"/>
                    <a:pt x="2163606" y="10160"/>
                    <a:pt x="2162336" y="11430"/>
                  </a:cubicBezTo>
                  <a:cubicBezTo>
                    <a:pt x="2152176" y="17780"/>
                    <a:pt x="2142016" y="12700"/>
                    <a:pt x="2131856" y="11430"/>
                  </a:cubicBezTo>
                  <a:cubicBezTo>
                    <a:pt x="2124236" y="11430"/>
                    <a:pt x="2116616" y="7620"/>
                    <a:pt x="2108996" y="6350"/>
                  </a:cubicBezTo>
                  <a:cubicBezTo>
                    <a:pt x="2100106" y="5080"/>
                    <a:pt x="2092486" y="6350"/>
                    <a:pt x="2083596" y="5080"/>
                  </a:cubicBezTo>
                  <a:cubicBezTo>
                    <a:pt x="2082326" y="5080"/>
                    <a:pt x="2081056" y="3810"/>
                    <a:pt x="2079786" y="2540"/>
                  </a:cubicBezTo>
                  <a:cubicBezTo>
                    <a:pt x="2077246" y="-1270"/>
                    <a:pt x="2072166" y="0"/>
                    <a:pt x="2069626" y="1270"/>
                  </a:cubicBezTo>
                  <a:cubicBezTo>
                    <a:pt x="2065816" y="3810"/>
                    <a:pt x="2064546" y="7620"/>
                    <a:pt x="2062006" y="11430"/>
                  </a:cubicBezTo>
                  <a:cubicBezTo>
                    <a:pt x="2055656" y="12700"/>
                    <a:pt x="2046766" y="13970"/>
                    <a:pt x="2040416" y="17780"/>
                  </a:cubicBezTo>
                  <a:cubicBezTo>
                    <a:pt x="2035336" y="20320"/>
                    <a:pt x="2032796" y="21590"/>
                    <a:pt x="2028986" y="19050"/>
                  </a:cubicBezTo>
                  <a:lnTo>
                    <a:pt x="2027716" y="20320"/>
                  </a:lnTo>
                  <a:cubicBezTo>
                    <a:pt x="2030256" y="22860"/>
                    <a:pt x="2031526" y="26670"/>
                    <a:pt x="2034066" y="29210"/>
                  </a:cubicBezTo>
                  <a:cubicBezTo>
                    <a:pt x="2030256" y="30480"/>
                    <a:pt x="2025176" y="33020"/>
                    <a:pt x="2022636" y="31750"/>
                  </a:cubicBezTo>
                  <a:cubicBezTo>
                    <a:pt x="2016286" y="30480"/>
                    <a:pt x="2013746" y="33020"/>
                    <a:pt x="2008666" y="35560"/>
                  </a:cubicBezTo>
                  <a:cubicBezTo>
                    <a:pt x="2003586" y="39370"/>
                    <a:pt x="1997236" y="41910"/>
                    <a:pt x="1992156" y="44450"/>
                  </a:cubicBezTo>
                  <a:cubicBezTo>
                    <a:pt x="1990886" y="44450"/>
                    <a:pt x="1989616" y="44450"/>
                    <a:pt x="1988346" y="43180"/>
                  </a:cubicBezTo>
                  <a:cubicBezTo>
                    <a:pt x="1987076" y="43180"/>
                    <a:pt x="1985806" y="41910"/>
                    <a:pt x="1985806" y="41910"/>
                  </a:cubicBezTo>
                  <a:cubicBezTo>
                    <a:pt x="1979456" y="44450"/>
                    <a:pt x="1973106" y="46990"/>
                    <a:pt x="1966756" y="44450"/>
                  </a:cubicBezTo>
                  <a:cubicBezTo>
                    <a:pt x="1965486" y="44450"/>
                    <a:pt x="1965486" y="45720"/>
                    <a:pt x="1964216" y="45720"/>
                  </a:cubicBezTo>
                  <a:cubicBezTo>
                    <a:pt x="1956596" y="48260"/>
                    <a:pt x="1951516" y="57150"/>
                    <a:pt x="1941356" y="57150"/>
                  </a:cubicBezTo>
                  <a:cubicBezTo>
                    <a:pt x="1933736" y="57150"/>
                    <a:pt x="1926116" y="63500"/>
                    <a:pt x="1918496" y="63500"/>
                  </a:cubicBezTo>
                  <a:cubicBezTo>
                    <a:pt x="1909606" y="64770"/>
                    <a:pt x="1901986" y="67310"/>
                    <a:pt x="1894366" y="71120"/>
                  </a:cubicBezTo>
                  <a:cubicBezTo>
                    <a:pt x="1891826" y="72390"/>
                    <a:pt x="1889286" y="72390"/>
                    <a:pt x="1888016" y="72390"/>
                  </a:cubicBezTo>
                  <a:cubicBezTo>
                    <a:pt x="1881666" y="69850"/>
                    <a:pt x="1877856" y="73660"/>
                    <a:pt x="1875316" y="77470"/>
                  </a:cubicBezTo>
                  <a:cubicBezTo>
                    <a:pt x="1868966" y="86360"/>
                    <a:pt x="1858806" y="88900"/>
                    <a:pt x="1849916" y="91440"/>
                  </a:cubicBezTo>
                  <a:cubicBezTo>
                    <a:pt x="1838486" y="93980"/>
                    <a:pt x="1827056" y="95250"/>
                    <a:pt x="1815626" y="96520"/>
                  </a:cubicBezTo>
                  <a:cubicBezTo>
                    <a:pt x="1814356" y="96520"/>
                    <a:pt x="1813086" y="100330"/>
                    <a:pt x="1810546" y="101600"/>
                  </a:cubicBezTo>
                  <a:cubicBezTo>
                    <a:pt x="1809276" y="101600"/>
                    <a:pt x="1808006" y="100330"/>
                    <a:pt x="1808006" y="100330"/>
                  </a:cubicBezTo>
                  <a:cubicBezTo>
                    <a:pt x="1801656" y="107950"/>
                    <a:pt x="1797846" y="119380"/>
                    <a:pt x="1785146" y="118110"/>
                  </a:cubicBezTo>
                  <a:lnTo>
                    <a:pt x="1783876" y="118110"/>
                  </a:lnTo>
                  <a:cubicBezTo>
                    <a:pt x="1773716" y="124460"/>
                    <a:pt x="1763556" y="121920"/>
                    <a:pt x="1754666" y="119380"/>
                  </a:cubicBezTo>
                  <a:cubicBezTo>
                    <a:pt x="1752126" y="119380"/>
                    <a:pt x="1748316" y="116840"/>
                    <a:pt x="1747046" y="114300"/>
                  </a:cubicBezTo>
                  <a:cubicBezTo>
                    <a:pt x="1743236" y="106680"/>
                    <a:pt x="1733076" y="104140"/>
                    <a:pt x="1725456" y="106680"/>
                  </a:cubicBezTo>
                  <a:cubicBezTo>
                    <a:pt x="1719106" y="109220"/>
                    <a:pt x="1712756" y="110490"/>
                    <a:pt x="1706406" y="113030"/>
                  </a:cubicBezTo>
                  <a:cubicBezTo>
                    <a:pt x="1696246" y="115570"/>
                    <a:pt x="1687356" y="116840"/>
                    <a:pt x="1677196" y="111760"/>
                  </a:cubicBezTo>
                  <a:cubicBezTo>
                    <a:pt x="1667036" y="106680"/>
                    <a:pt x="1659416" y="110490"/>
                    <a:pt x="1654336" y="121920"/>
                  </a:cubicBezTo>
                  <a:cubicBezTo>
                    <a:pt x="1650526" y="129540"/>
                    <a:pt x="1640366" y="130810"/>
                    <a:pt x="1634016" y="124460"/>
                  </a:cubicBezTo>
                  <a:cubicBezTo>
                    <a:pt x="1630206" y="120650"/>
                    <a:pt x="1627666" y="121920"/>
                    <a:pt x="1623856" y="124460"/>
                  </a:cubicBezTo>
                  <a:lnTo>
                    <a:pt x="1616236" y="132080"/>
                  </a:lnTo>
                  <a:cubicBezTo>
                    <a:pt x="1614966" y="133350"/>
                    <a:pt x="1612426" y="133350"/>
                    <a:pt x="1611156" y="133350"/>
                  </a:cubicBezTo>
                  <a:lnTo>
                    <a:pt x="1603536" y="133350"/>
                  </a:lnTo>
                  <a:cubicBezTo>
                    <a:pt x="1598456" y="133350"/>
                    <a:pt x="1593376" y="132080"/>
                    <a:pt x="1588296" y="130810"/>
                  </a:cubicBezTo>
                  <a:cubicBezTo>
                    <a:pt x="1581946" y="129540"/>
                    <a:pt x="1576866" y="125730"/>
                    <a:pt x="1570516" y="124460"/>
                  </a:cubicBezTo>
                  <a:cubicBezTo>
                    <a:pt x="1560356" y="123190"/>
                    <a:pt x="1557816" y="114300"/>
                    <a:pt x="1554006" y="107950"/>
                  </a:cubicBezTo>
                  <a:cubicBezTo>
                    <a:pt x="1551466" y="104140"/>
                    <a:pt x="1546386" y="99060"/>
                    <a:pt x="1541306" y="100330"/>
                  </a:cubicBezTo>
                  <a:cubicBezTo>
                    <a:pt x="1536226" y="102870"/>
                    <a:pt x="1531146" y="100330"/>
                    <a:pt x="1527336" y="99060"/>
                  </a:cubicBezTo>
                  <a:cubicBezTo>
                    <a:pt x="1526066" y="99060"/>
                    <a:pt x="1523526" y="97790"/>
                    <a:pt x="1522256" y="97790"/>
                  </a:cubicBezTo>
                  <a:cubicBezTo>
                    <a:pt x="1513366" y="95250"/>
                    <a:pt x="1507016" y="100330"/>
                    <a:pt x="1500666" y="106680"/>
                  </a:cubicBezTo>
                  <a:lnTo>
                    <a:pt x="1495586" y="111760"/>
                  </a:lnTo>
                  <a:cubicBezTo>
                    <a:pt x="1494316" y="113030"/>
                    <a:pt x="1494316" y="115570"/>
                    <a:pt x="1493046" y="116840"/>
                  </a:cubicBezTo>
                  <a:cubicBezTo>
                    <a:pt x="1485426" y="123190"/>
                    <a:pt x="1477806" y="120650"/>
                    <a:pt x="1468916" y="116840"/>
                  </a:cubicBezTo>
                  <a:cubicBezTo>
                    <a:pt x="1461296" y="113030"/>
                    <a:pt x="1452406" y="116840"/>
                    <a:pt x="1449866" y="124460"/>
                  </a:cubicBezTo>
                  <a:cubicBezTo>
                    <a:pt x="1448596" y="129540"/>
                    <a:pt x="1447326" y="133350"/>
                    <a:pt x="1440976" y="135890"/>
                  </a:cubicBezTo>
                  <a:cubicBezTo>
                    <a:pt x="1434626" y="139700"/>
                    <a:pt x="1427006" y="142240"/>
                    <a:pt x="1425736" y="151130"/>
                  </a:cubicBezTo>
                  <a:cubicBezTo>
                    <a:pt x="1425736" y="152400"/>
                    <a:pt x="1424466" y="153670"/>
                    <a:pt x="1423196" y="153670"/>
                  </a:cubicBezTo>
                  <a:cubicBezTo>
                    <a:pt x="1419386" y="154940"/>
                    <a:pt x="1416846" y="156210"/>
                    <a:pt x="1413036" y="157480"/>
                  </a:cubicBezTo>
                  <a:lnTo>
                    <a:pt x="1401606" y="157480"/>
                  </a:lnTo>
                  <a:cubicBezTo>
                    <a:pt x="1393986" y="156210"/>
                    <a:pt x="1386366" y="153670"/>
                    <a:pt x="1378746" y="152400"/>
                  </a:cubicBezTo>
                  <a:cubicBezTo>
                    <a:pt x="1369856" y="151130"/>
                    <a:pt x="1362236" y="156210"/>
                    <a:pt x="1353346" y="157480"/>
                  </a:cubicBezTo>
                  <a:lnTo>
                    <a:pt x="1352076" y="158750"/>
                  </a:lnTo>
                  <a:cubicBezTo>
                    <a:pt x="1349536" y="162560"/>
                    <a:pt x="1345726" y="161290"/>
                    <a:pt x="1343186" y="158750"/>
                  </a:cubicBezTo>
                  <a:cubicBezTo>
                    <a:pt x="1338106" y="153670"/>
                    <a:pt x="1329216" y="152400"/>
                    <a:pt x="1322866" y="154940"/>
                  </a:cubicBezTo>
                  <a:cubicBezTo>
                    <a:pt x="1315246" y="158750"/>
                    <a:pt x="1307626" y="161290"/>
                    <a:pt x="1300006" y="163830"/>
                  </a:cubicBezTo>
                  <a:cubicBezTo>
                    <a:pt x="1297466" y="163830"/>
                    <a:pt x="1294926" y="162560"/>
                    <a:pt x="1293656" y="162560"/>
                  </a:cubicBezTo>
                  <a:cubicBezTo>
                    <a:pt x="1291116" y="162560"/>
                    <a:pt x="1287306" y="161290"/>
                    <a:pt x="1286036" y="162560"/>
                  </a:cubicBezTo>
                  <a:cubicBezTo>
                    <a:pt x="1275876" y="170180"/>
                    <a:pt x="1265716" y="167640"/>
                    <a:pt x="1256826" y="162560"/>
                  </a:cubicBezTo>
                  <a:cubicBezTo>
                    <a:pt x="1251746" y="160020"/>
                    <a:pt x="1244126" y="157480"/>
                    <a:pt x="1241586" y="149860"/>
                  </a:cubicBezTo>
                  <a:cubicBezTo>
                    <a:pt x="1240316" y="144780"/>
                    <a:pt x="1235236" y="139700"/>
                    <a:pt x="1231426" y="135890"/>
                  </a:cubicBezTo>
                  <a:cubicBezTo>
                    <a:pt x="1225076" y="129540"/>
                    <a:pt x="1218726" y="120650"/>
                    <a:pt x="1207296" y="120650"/>
                  </a:cubicBezTo>
                  <a:cubicBezTo>
                    <a:pt x="1204756" y="120650"/>
                    <a:pt x="1202216" y="115570"/>
                    <a:pt x="1200946" y="116840"/>
                  </a:cubicBezTo>
                  <a:cubicBezTo>
                    <a:pt x="1195866" y="118110"/>
                    <a:pt x="1195866" y="115570"/>
                    <a:pt x="1193326" y="113030"/>
                  </a:cubicBezTo>
                  <a:cubicBezTo>
                    <a:pt x="1190786" y="110490"/>
                    <a:pt x="1186976" y="107950"/>
                    <a:pt x="1184436" y="104140"/>
                  </a:cubicBezTo>
                  <a:cubicBezTo>
                    <a:pt x="1180626" y="99060"/>
                    <a:pt x="1176816" y="92710"/>
                    <a:pt x="1173006" y="87630"/>
                  </a:cubicBezTo>
                  <a:cubicBezTo>
                    <a:pt x="1169196" y="82550"/>
                    <a:pt x="1166656" y="76200"/>
                    <a:pt x="1162846" y="71120"/>
                  </a:cubicBezTo>
                  <a:cubicBezTo>
                    <a:pt x="1161576" y="69850"/>
                    <a:pt x="1157766" y="68580"/>
                    <a:pt x="1156496" y="69850"/>
                  </a:cubicBezTo>
                  <a:lnTo>
                    <a:pt x="1141256" y="77470"/>
                  </a:lnTo>
                  <a:cubicBezTo>
                    <a:pt x="1138716" y="78740"/>
                    <a:pt x="1137446" y="81280"/>
                    <a:pt x="1136176" y="83820"/>
                  </a:cubicBezTo>
                  <a:lnTo>
                    <a:pt x="1134906" y="82550"/>
                  </a:lnTo>
                  <a:cubicBezTo>
                    <a:pt x="1136176" y="78740"/>
                    <a:pt x="1137446" y="74930"/>
                    <a:pt x="1138716" y="73660"/>
                  </a:cubicBezTo>
                  <a:lnTo>
                    <a:pt x="1123476" y="69850"/>
                  </a:lnTo>
                  <a:cubicBezTo>
                    <a:pt x="1119666" y="68580"/>
                    <a:pt x="1113316" y="68580"/>
                    <a:pt x="1110776" y="68580"/>
                  </a:cubicBezTo>
                  <a:lnTo>
                    <a:pt x="1090456" y="68580"/>
                  </a:lnTo>
                  <a:cubicBezTo>
                    <a:pt x="1082836" y="68580"/>
                    <a:pt x="1076486" y="67310"/>
                    <a:pt x="1068866" y="68580"/>
                  </a:cubicBezTo>
                  <a:cubicBezTo>
                    <a:pt x="1063786" y="69850"/>
                    <a:pt x="1059976" y="67310"/>
                    <a:pt x="1056166" y="64770"/>
                  </a:cubicBezTo>
                  <a:cubicBezTo>
                    <a:pt x="1046006" y="57150"/>
                    <a:pt x="1035846" y="48260"/>
                    <a:pt x="1021876" y="52070"/>
                  </a:cubicBezTo>
                  <a:cubicBezTo>
                    <a:pt x="1020606" y="52070"/>
                    <a:pt x="1018066" y="50800"/>
                    <a:pt x="1016796" y="49530"/>
                  </a:cubicBezTo>
                  <a:cubicBezTo>
                    <a:pt x="1012986" y="48260"/>
                    <a:pt x="1010446" y="45720"/>
                    <a:pt x="1005366" y="43180"/>
                  </a:cubicBezTo>
                  <a:cubicBezTo>
                    <a:pt x="1005366" y="46990"/>
                    <a:pt x="1005366" y="48260"/>
                    <a:pt x="1006636" y="50800"/>
                  </a:cubicBezTo>
                  <a:cubicBezTo>
                    <a:pt x="1004096" y="53340"/>
                    <a:pt x="1002826" y="52070"/>
                    <a:pt x="1001556" y="50800"/>
                  </a:cubicBezTo>
                  <a:cubicBezTo>
                    <a:pt x="1000286" y="52070"/>
                    <a:pt x="999016" y="54610"/>
                    <a:pt x="997746" y="54610"/>
                  </a:cubicBezTo>
                  <a:cubicBezTo>
                    <a:pt x="991396" y="57150"/>
                    <a:pt x="985046" y="58420"/>
                    <a:pt x="978696" y="60960"/>
                  </a:cubicBezTo>
                  <a:cubicBezTo>
                    <a:pt x="976156" y="62230"/>
                    <a:pt x="973616" y="63500"/>
                    <a:pt x="972346" y="64770"/>
                  </a:cubicBezTo>
                  <a:cubicBezTo>
                    <a:pt x="967266" y="68580"/>
                    <a:pt x="963456" y="74930"/>
                    <a:pt x="954566" y="73660"/>
                  </a:cubicBezTo>
                  <a:cubicBezTo>
                    <a:pt x="953296" y="73660"/>
                    <a:pt x="950756" y="76200"/>
                    <a:pt x="948216" y="76200"/>
                  </a:cubicBezTo>
                  <a:cubicBezTo>
                    <a:pt x="945676" y="77470"/>
                    <a:pt x="941866" y="77470"/>
                    <a:pt x="939326" y="78740"/>
                  </a:cubicBezTo>
                  <a:lnTo>
                    <a:pt x="936786" y="78740"/>
                  </a:lnTo>
                  <a:cubicBezTo>
                    <a:pt x="929166" y="81280"/>
                    <a:pt x="922816" y="83820"/>
                    <a:pt x="915196" y="85090"/>
                  </a:cubicBezTo>
                  <a:lnTo>
                    <a:pt x="910116" y="85090"/>
                  </a:lnTo>
                  <a:cubicBezTo>
                    <a:pt x="903766" y="85090"/>
                    <a:pt x="898686" y="83820"/>
                    <a:pt x="892336" y="83820"/>
                  </a:cubicBezTo>
                  <a:cubicBezTo>
                    <a:pt x="885986" y="83820"/>
                    <a:pt x="879636" y="86360"/>
                    <a:pt x="873286" y="86360"/>
                  </a:cubicBezTo>
                  <a:cubicBezTo>
                    <a:pt x="865666" y="86360"/>
                    <a:pt x="856776" y="86360"/>
                    <a:pt x="850426" y="81280"/>
                  </a:cubicBezTo>
                  <a:cubicBezTo>
                    <a:pt x="849156" y="80010"/>
                    <a:pt x="845346" y="80010"/>
                    <a:pt x="842806" y="81280"/>
                  </a:cubicBezTo>
                  <a:cubicBezTo>
                    <a:pt x="833916" y="82550"/>
                    <a:pt x="825026" y="83820"/>
                    <a:pt x="817406" y="86360"/>
                  </a:cubicBezTo>
                  <a:cubicBezTo>
                    <a:pt x="809786" y="88900"/>
                    <a:pt x="805976" y="86360"/>
                    <a:pt x="803436" y="80010"/>
                  </a:cubicBezTo>
                  <a:cubicBezTo>
                    <a:pt x="802166" y="77470"/>
                    <a:pt x="799626" y="74930"/>
                    <a:pt x="797086" y="72390"/>
                  </a:cubicBezTo>
                  <a:cubicBezTo>
                    <a:pt x="793276" y="69850"/>
                    <a:pt x="789466" y="66040"/>
                    <a:pt x="785656" y="66040"/>
                  </a:cubicBezTo>
                  <a:cubicBezTo>
                    <a:pt x="776766" y="66040"/>
                    <a:pt x="771686" y="60960"/>
                    <a:pt x="765336" y="57150"/>
                  </a:cubicBezTo>
                  <a:cubicBezTo>
                    <a:pt x="755176" y="50800"/>
                    <a:pt x="746286" y="43180"/>
                    <a:pt x="733586" y="44450"/>
                  </a:cubicBezTo>
                  <a:lnTo>
                    <a:pt x="733586" y="38100"/>
                  </a:lnTo>
                  <a:cubicBezTo>
                    <a:pt x="736126" y="38100"/>
                    <a:pt x="738666" y="38100"/>
                    <a:pt x="741206" y="36830"/>
                  </a:cubicBezTo>
                  <a:cubicBezTo>
                    <a:pt x="737396" y="34290"/>
                    <a:pt x="737396" y="30480"/>
                    <a:pt x="734856" y="27940"/>
                  </a:cubicBezTo>
                  <a:cubicBezTo>
                    <a:pt x="729776" y="24130"/>
                    <a:pt x="724696" y="22860"/>
                    <a:pt x="719616" y="20320"/>
                  </a:cubicBezTo>
                  <a:cubicBezTo>
                    <a:pt x="715806" y="19050"/>
                    <a:pt x="710726" y="19050"/>
                    <a:pt x="713266" y="25400"/>
                  </a:cubicBezTo>
                  <a:cubicBezTo>
                    <a:pt x="706916" y="26670"/>
                    <a:pt x="701836" y="26670"/>
                    <a:pt x="699296" y="29210"/>
                  </a:cubicBezTo>
                  <a:cubicBezTo>
                    <a:pt x="694216" y="33020"/>
                    <a:pt x="689136" y="30480"/>
                    <a:pt x="685326" y="27940"/>
                  </a:cubicBezTo>
                  <a:cubicBezTo>
                    <a:pt x="682786" y="26670"/>
                    <a:pt x="680246" y="25400"/>
                    <a:pt x="677706" y="26670"/>
                  </a:cubicBezTo>
                  <a:cubicBezTo>
                    <a:pt x="662466" y="34290"/>
                    <a:pt x="647226" y="30480"/>
                    <a:pt x="631986" y="30480"/>
                  </a:cubicBezTo>
                  <a:cubicBezTo>
                    <a:pt x="629446" y="30480"/>
                    <a:pt x="626906" y="29210"/>
                    <a:pt x="623096" y="29210"/>
                  </a:cubicBezTo>
                  <a:cubicBezTo>
                    <a:pt x="618016" y="27940"/>
                    <a:pt x="614206" y="25400"/>
                    <a:pt x="609126" y="24130"/>
                  </a:cubicBezTo>
                  <a:cubicBezTo>
                    <a:pt x="604046" y="22860"/>
                    <a:pt x="597696" y="21590"/>
                    <a:pt x="592616" y="20320"/>
                  </a:cubicBezTo>
                  <a:lnTo>
                    <a:pt x="588806" y="20320"/>
                  </a:lnTo>
                  <a:cubicBezTo>
                    <a:pt x="579916" y="20320"/>
                    <a:pt x="571026" y="21590"/>
                    <a:pt x="563406" y="21590"/>
                  </a:cubicBezTo>
                  <a:cubicBezTo>
                    <a:pt x="557056" y="21590"/>
                    <a:pt x="550706" y="19050"/>
                    <a:pt x="543086" y="17780"/>
                  </a:cubicBezTo>
                  <a:cubicBezTo>
                    <a:pt x="541816" y="7620"/>
                    <a:pt x="531656" y="10160"/>
                    <a:pt x="525306" y="5080"/>
                  </a:cubicBezTo>
                  <a:cubicBezTo>
                    <a:pt x="524036" y="3810"/>
                    <a:pt x="521496" y="5080"/>
                    <a:pt x="520226" y="5080"/>
                  </a:cubicBezTo>
                  <a:cubicBezTo>
                    <a:pt x="512606" y="3810"/>
                    <a:pt x="507526" y="7620"/>
                    <a:pt x="504986" y="13970"/>
                  </a:cubicBezTo>
                  <a:cubicBezTo>
                    <a:pt x="501176" y="20320"/>
                    <a:pt x="491016" y="22860"/>
                    <a:pt x="494826" y="33020"/>
                  </a:cubicBezTo>
                  <a:cubicBezTo>
                    <a:pt x="496096" y="34290"/>
                    <a:pt x="498636" y="35560"/>
                    <a:pt x="499906" y="38100"/>
                  </a:cubicBezTo>
                  <a:cubicBezTo>
                    <a:pt x="499906" y="41910"/>
                    <a:pt x="498636" y="44450"/>
                    <a:pt x="494826" y="43180"/>
                  </a:cubicBezTo>
                  <a:cubicBezTo>
                    <a:pt x="493556" y="43180"/>
                    <a:pt x="492286" y="45720"/>
                    <a:pt x="491016" y="46990"/>
                  </a:cubicBezTo>
                  <a:cubicBezTo>
                    <a:pt x="489746" y="48260"/>
                    <a:pt x="489746" y="50800"/>
                    <a:pt x="488476" y="50800"/>
                  </a:cubicBezTo>
                  <a:cubicBezTo>
                    <a:pt x="480856" y="53340"/>
                    <a:pt x="475776" y="59690"/>
                    <a:pt x="466886" y="58420"/>
                  </a:cubicBezTo>
                  <a:lnTo>
                    <a:pt x="464346" y="58420"/>
                  </a:lnTo>
                  <a:cubicBezTo>
                    <a:pt x="456726" y="64770"/>
                    <a:pt x="449106" y="63500"/>
                    <a:pt x="440216" y="62230"/>
                  </a:cubicBezTo>
                  <a:cubicBezTo>
                    <a:pt x="436406" y="60960"/>
                    <a:pt x="431326" y="62230"/>
                    <a:pt x="426246" y="62230"/>
                  </a:cubicBezTo>
                  <a:cubicBezTo>
                    <a:pt x="422436" y="62230"/>
                    <a:pt x="418626" y="62230"/>
                    <a:pt x="414816" y="59690"/>
                  </a:cubicBezTo>
                  <a:cubicBezTo>
                    <a:pt x="409736" y="57150"/>
                    <a:pt x="404656" y="53340"/>
                    <a:pt x="399576" y="50800"/>
                  </a:cubicBezTo>
                  <a:cubicBezTo>
                    <a:pt x="394496" y="48260"/>
                    <a:pt x="388146" y="48260"/>
                    <a:pt x="388146" y="39370"/>
                  </a:cubicBezTo>
                  <a:cubicBezTo>
                    <a:pt x="388146" y="38100"/>
                    <a:pt x="385606" y="36830"/>
                    <a:pt x="385606" y="35560"/>
                  </a:cubicBezTo>
                  <a:cubicBezTo>
                    <a:pt x="376716" y="43180"/>
                    <a:pt x="369096" y="49530"/>
                    <a:pt x="361476" y="55880"/>
                  </a:cubicBezTo>
                  <a:cubicBezTo>
                    <a:pt x="357666" y="59690"/>
                    <a:pt x="352586" y="64770"/>
                    <a:pt x="355126" y="71120"/>
                  </a:cubicBezTo>
                  <a:cubicBezTo>
                    <a:pt x="355126" y="72390"/>
                    <a:pt x="353856" y="73660"/>
                    <a:pt x="353856" y="74930"/>
                  </a:cubicBezTo>
                  <a:cubicBezTo>
                    <a:pt x="352586" y="77470"/>
                    <a:pt x="351316" y="80010"/>
                    <a:pt x="348776" y="81280"/>
                  </a:cubicBezTo>
                  <a:cubicBezTo>
                    <a:pt x="346236" y="85090"/>
                    <a:pt x="343696" y="88900"/>
                    <a:pt x="341156" y="93980"/>
                  </a:cubicBezTo>
                  <a:lnTo>
                    <a:pt x="333536" y="101600"/>
                  </a:lnTo>
                  <a:cubicBezTo>
                    <a:pt x="330996" y="105410"/>
                    <a:pt x="328456" y="109220"/>
                    <a:pt x="324646" y="111760"/>
                  </a:cubicBezTo>
                  <a:cubicBezTo>
                    <a:pt x="315756" y="119380"/>
                    <a:pt x="306866" y="127000"/>
                    <a:pt x="296706" y="134620"/>
                  </a:cubicBezTo>
                  <a:cubicBezTo>
                    <a:pt x="291626" y="139700"/>
                    <a:pt x="285276" y="143510"/>
                    <a:pt x="280196" y="148590"/>
                  </a:cubicBezTo>
                  <a:cubicBezTo>
                    <a:pt x="271306" y="156210"/>
                    <a:pt x="261146" y="162560"/>
                    <a:pt x="256066" y="173990"/>
                  </a:cubicBezTo>
                  <a:cubicBezTo>
                    <a:pt x="256066" y="175260"/>
                    <a:pt x="253526" y="176530"/>
                    <a:pt x="252256" y="177800"/>
                  </a:cubicBezTo>
                  <a:cubicBezTo>
                    <a:pt x="245906" y="182880"/>
                    <a:pt x="235746" y="182880"/>
                    <a:pt x="235746" y="193040"/>
                  </a:cubicBezTo>
                  <a:cubicBezTo>
                    <a:pt x="225586" y="193040"/>
                    <a:pt x="220506" y="200660"/>
                    <a:pt x="215426" y="207010"/>
                  </a:cubicBezTo>
                  <a:cubicBezTo>
                    <a:pt x="211616" y="212090"/>
                    <a:pt x="207806" y="218440"/>
                    <a:pt x="202726" y="222250"/>
                  </a:cubicBezTo>
                  <a:cubicBezTo>
                    <a:pt x="197646" y="224790"/>
                    <a:pt x="191296" y="223520"/>
                    <a:pt x="184946" y="223520"/>
                  </a:cubicBezTo>
                  <a:cubicBezTo>
                    <a:pt x="182406" y="223520"/>
                    <a:pt x="179866" y="223520"/>
                    <a:pt x="179866" y="224790"/>
                  </a:cubicBezTo>
                  <a:cubicBezTo>
                    <a:pt x="174786" y="229870"/>
                    <a:pt x="168436" y="233680"/>
                    <a:pt x="164626" y="240030"/>
                  </a:cubicBezTo>
                  <a:cubicBezTo>
                    <a:pt x="160816" y="246380"/>
                    <a:pt x="157006" y="250190"/>
                    <a:pt x="150656" y="251460"/>
                  </a:cubicBezTo>
                  <a:cubicBezTo>
                    <a:pt x="144306" y="252730"/>
                    <a:pt x="137956" y="259080"/>
                    <a:pt x="129066" y="255270"/>
                  </a:cubicBezTo>
                  <a:cubicBezTo>
                    <a:pt x="121446" y="252730"/>
                    <a:pt x="112556" y="255270"/>
                    <a:pt x="107476" y="250190"/>
                  </a:cubicBezTo>
                  <a:cubicBezTo>
                    <a:pt x="97316" y="251460"/>
                    <a:pt x="89696" y="254000"/>
                    <a:pt x="80806" y="255270"/>
                  </a:cubicBezTo>
                  <a:cubicBezTo>
                    <a:pt x="70646" y="257810"/>
                    <a:pt x="59216" y="256540"/>
                    <a:pt x="50326" y="264160"/>
                  </a:cubicBezTo>
                  <a:cubicBezTo>
                    <a:pt x="42706" y="270510"/>
                    <a:pt x="36356" y="276860"/>
                    <a:pt x="24926" y="275590"/>
                  </a:cubicBezTo>
                  <a:cubicBezTo>
                    <a:pt x="26196" y="283210"/>
                    <a:pt x="27466" y="289560"/>
                    <a:pt x="28736" y="297180"/>
                  </a:cubicBezTo>
                  <a:cubicBezTo>
                    <a:pt x="31276" y="317500"/>
                    <a:pt x="33816" y="337820"/>
                    <a:pt x="35086" y="358140"/>
                  </a:cubicBezTo>
                  <a:cubicBezTo>
                    <a:pt x="38896" y="383540"/>
                    <a:pt x="40166" y="407670"/>
                    <a:pt x="37626" y="431800"/>
                  </a:cubicBezTo>
                  <a:cubicBezTo>
                    <a:pt x="35086" y="466090"/>
                    <a:pt x="23656" y="1639570"/>
                    <a:pt x="12226" y="1671320"/>
                  </a:cubicBezTo>
                  <a:lnTo>
                    <a:pt x="796" y="1697990"/>
                  </a:lnTo>
                  <a:cubicBezTo>
                    <a:pt x="-1744" y="1704340"/>
                    <a:pt x="2066" y="1708150"/>
                    <a:pt x="8416" y="1709420"/>
                  </a:cubicBezTo>
                  <a:cubicBezTo>
                    <a:pt x="16036" y="1710690"/>
                    <a:pt x="18576" y="1715770"/>
                    <a:pt x="21116" y="1722120"/>
                  </a:cubicBezTo>
                  <a:cubicBezTo>
                    <a:pt x="23656" y="1732280"/>
                    <a:pt x="19846" y="1742440"/>
                    <a:pt x="24926" y="1752600"/>
                  </a:cubicBezTo>
                  <a:cubicBezTo>
                    <a:pt x="27466" y="1757680"/>
                    <a:pt x="24926" y="1766570"/>
                    <a:pt x="23656" y="1774190"/>
                  </a:cubicBezTo>
                  <a:cubicBezTo>
                    <a:pt x="22386" y="1784350"/>
                    <a:pt x="24926" y="1794510"/>
                    <a:pt x="28736" y="1803400"/>
                  </a:cubicBezTo>
                  <a:cubicBezTo>
                    <a:pt x="37626" y="1818640"/>
                    <a:pt x="38896" y="1836420"/>
                    <a:pt x="38896" y="1852930"/>
                  </a:cubicBezTo>
                  <a:cubicBezTo>
                    <a:pt x="38896" y="1856740"/>
                    <a:pt x="40166" y="1860550"/>
                    <a:pt x="41436" y="1863090"/>
                  </a:cubicBezTo>
                  <a:cubicBezTo>
                    <a:pt x="43976" y="1865630"/>
                    <a:pt x="49056" y="1868170"/>
                    <a:pt x="54136" y="1869440"/>
                  </a:cubicBezTo>
                  <a:lnTo>
                    <a:pt x="84616" y="1884680"/>
                  </a:lnTo>
                  <a:cubicBezTo>
                    <a:pt x="98586" y="1892300"/>
                    <a:pt x="110016" y="1891030"/>
                    <a:pt x="122716" y="1882140"/>
                  </a:cubicBezTo>
                  <a:cubicBezTo>
                    <a:pt x="123986" y="1880870"/>
                    <a:pt x="127796" y="1879600"/>
                    <a:pt x="129066" y="1879600"/>
                  </a:cubicBezTo>
                  <a:cubicBezTo>
                    <a:pt x="137956" y="1880870"/>
                    <a:pt x="146846" y="1880870"/>
                    <a:pt x="154466" y="1888490"/>
                  </a:cubicBezTo>
                  <a:cubicBezTo>
                    <a:pt x="163356" y="1896110"/>
                    <a:pt x="176056" y="1901190"/>
                    <a:pt x="186216" y="1907540"/>
                  </a:cubicBezTo>
                  <a:cubicBezTo>
                    <a:pt x="192566" y="1911350"/>
                    <a:pt x="200186" y="1916430"/>
                    <a:pt x="203996" y="1921510"/>
                  </a:cubicBezTo>
                  <a:cubicBezTo>
                    <a:pt x="206536" y="1924050"/>
                    <a:pt x="209076" y="1926590"/>
                    <a:pt x="211616" y="1927860"/>
                  </a:cubicBezTo>
                  <a:cubicBezTo>
                    <a:pt x="225586" y="1932940"/>
                    <a:pt x="233206" y="1945640"/>
                    <a:pt x="242096" y="1955800"/>
                  </a:cubicBezTo>
                  <a:cubicBezTo>
                    <a:pt x="249716" y="1964690"/>
                    <a:pt x="259876" y="1969770"/>
                    <a:pt x="271306" y="1971040"/>
                  </a:cubicBezTo>
                  <a:cubicBezTo>
                    <a:pt x="284006" y="1973580"/>
                    <a:pt x="296706" y="1974850"/>
                    <a:pt x="309406" y="1977390"/>
                  </a:cubicBezTo>
                  <a:cubicBezTo>
                    <a:pt x="314486" y="1978660"/>
                    <a:pt x="320836" y="1979930"/>
                    <a:pt x="325916" y="1982470"/>
                  </a:cubicBezTo>
                  <a:cubicBezTo>
                    <a:pt x="332266" y="1985010"/>
                    <a:pt x="338616" y="1985010"/>
                    <a:pt x="343696" y="1988820"/>
                  </a:cubicBezTo>
                  <a:cubicBezTo>
                    <a:pt x="351316" y="1995170"/>
                    <a:pt x="358936" y="1998980"/>
                    <a:pt x="369096" y="1996440"/>
                  </a:cubicBezTo>
                  <a:cubicBezTo>
                    <a:pt x="372906" y="1995170"/>
                    <a:pt x="377986" y="1997710"/>
                    <a:pt x="381796" y="1998980"/>
                  </a:cubicBezTo>
                  <a:cubicBezTo>
                    <a:pt x="383066" y="1998980"/>
                    <a:pt x="384336" y="2000250"/>
                    <a:pt x="385606" y="2000250"/>
                  </a:cubicBezTo>
                  <a:cubicBezTo>
                    <a:pt x="399576" y="2001520"/>
                    <a:pt x="412276" y="1998980"/>
                    <a:pt x="424976" y="1996440"/>
                  </a:cubicBezTo>
                  <a:cubicBezTo>
                    <a:pt x="430056" y="1995170"/>
                    <a:pt x="435136" y="1993900"/>
                    <a:pt x="440216" y="1991360"/>
                  </a:cubicBezTo>
                  <a:cubicBezTo>
                    <a:pt x="454186" y="1985010"/>
                    <a:pt x="468156" y="1978660"/>
                    <a:pt x="480856" y="1971040"/>
                  </a:cubicBezTo>
                  <a:cubicBezTo>
                    <a:pt x="489746" y="1965960"/>
                    <a:pt x="498636" y="1960880"/>
                    <a:pt x="508796" y="1965960"/>
                  </a:cubicBezTo>
                  <a:lnTo>
                    <a:pt x="513876" y="1965960"/>
                  </a:lnTo>
                  <a:cubicBezTo>
                    <a:pt x="522766" y="1965960"/>
                    <a:pt x="531656" y="1964690"/>
                    <a:pt x="539276" y="1963420"/>
                  </a:cubicBezTo>
                  <a:cubicBezTo>
                    <a:pt x="540546" y="1963420"/>
                    <a:pt x="543086" y="1963420"/>
                    <a:pt x="543086" y="1962150"/>
                  </a:cubicBezTo>
                  <a:cubicBezTo>
                    <a:pt x="546896" y="1957070"/>
                    <a:pt x="553246" y="1957070"/>
                    <a:pt x="559596" y="1955800"/>
                  </a:cubicBezTo>
                  <a:cubicBezTo>
                    <a:pt x="569756" y="1954530"/>
                    <a:pt x="579916" y="1954530"/>
                    <a:pt x="587536" y="1948180"/>
                  </a:cubicBezTo>
                  <a:cubicBezTo>
                    <a:pt x="595156" y="1943100"/>
                    <a:pt x="602776" y="1941830"/>
                    <a:pt x="611666" y="1940560"/>
                  </a:cubicBezTo>
                  <a:cubicBezTo>
                    <a:pt x="612936" y="1940560"/>
                    <a:pt x="615476" y="1939290"/>
                    <a:pt x="616746" y="1939290"/>
                  </a:cubicBezTo>
                  <a:cubicBezTo>
                    <a:pt x="623096" y="1938020"/>
                    <a:pt x="629446" y="1934210"/>
                    <a:pt x="634526" y="1935480"/>
                  </a:cubicBezTo>
                  <a:cubicBezTo>
                    <a:pt x="645956" y="1938020"/>
                    <a:pt x="651036" y="1934210"/>
                    <a:pt x="658656" y="1924050"/>
                  </a:cubicBezTo>
                  <a:cubicBezTo>
                    <a:pt x="659926" y="1921510"/>
                    <a:pt x="663736" y="1920240"/>
                    <a:pt x="666276" y="1918970"/>
                  </a:cubicBezTo>
                  <a:cubicBezTo>
                    <a:pt x="672626" y="1917700"/>
                    <a:pt x="678976" y="1918970"/>
                    <a:pt x="685326" y="1917700"/>
                  </a:cubicBezTo>
                  <a:cubicBezTo>
                    <a:pt x="689136" y="1917700"/>
                    <a:pt x="692946" y="1913890"/>
                    <a:pt x="695486" y="1913890"/>
                  </a:cubicBezTo>
                  <a:cubicBezTo>
                    <a:pt x="705646" y="1915160"/>
                    <a:pt x="717076" y="1911350"/>
                    <a:pt x="725966" y="1917700"/>
                  </a:cubicBezTo>
                  <a:cubicBezTo>
                    <a:pt x="727236" y="1918970"/>
                    <a:pt x="729776" y="1918970"/>
                    <a:pt x="732316" y="1918970"/>
                  </a:cubicBezTo>
                  <a:cubicBezTo>
                    <a:pt x="748826" y="1920240"/>
                    <a:pt x="762796" y="1925320"/>
                    <a:pt x="774226" y="1935480"/>
                  </a:cubicBezTo>
                  <a:cubicBezTo>
                    <a:pt x="778036" y="1939290"/>
                    <a:pt x="783116" y="1941830"/>
                    <a:pt x="786926" y="1944370"/>
                  </a:cubicBezTo>
                  <a:cubicBezTo>
                    <a:pt x="790736" y="1946910"/>
                    <a:pt x="795816" y="1946910"/>
                    <a:pt x="799626" y="1948180"/>
                  </a:cubicBezTo>
                  <a:cubicBezTo>
                    <a:pt x="803436" y="1949450"/>
                    <a:pt x="805976" y="1950720"/>
                    <a:pt x="809786" y="1950720"/>
                  </a:cubicBezTo>
                  <a:cubicBezTo>
                    <a:pt x="816136" y="1950720"/>
                    <a:pt x="821216" y="1953260"/>
                    <a:pt x="825026" y="1958340"/>
                  </a:cubicBezTo>
                  <a:cubicBezTo>
                    <a:pt x="826296" y="1959610"/>
                    <a:pt x="827566" y="1960880"/>
                    <a:pt x="828836" y="1963420"/>
                  </a:cubicBezTo>
                  <a:cubicBezTo>
                    <a:pt x="827566" y="1967230"/>
                    <a:pt x="835186" y="1977390"/>
                    <a:pt x="840266" y="1977390"/>
                  </a:cubicBezTo>
                  <a:cubicBezTo>
                    <a:pt x="849156" y="1977390"/>
                    <a:pt x="858046" y="1979930"/>
                    <a:pt x="865666" y="1986280"/>
                  </a:cubicBezTo>
                  <a:cubicBezTo>
                    <a:pt x="866936" y="1987550"/>
                    <a:pt x="869476" y="1987550"/>
                    <a:pt x="872016" y="1986280"/>
                  </a:cubicBezTo>
                  <a:cubicBezTo>
                    <a:pt x="875826" y="1985010"/>
                    <a:pt x="878366" y="1985010"/>
                    <a:pt x="880906" y="1988820"/>
                  </a:cubicBezTo>
                  <a:cubicBezTo>
                    <a:pt x="882176" y="1990090"/>
                    <a:pt x="887256" y="1990090"/>
                    <a:pt x="889796" y="1990090"/>
                  </a:cubicBezTo>
                  <a:cubicBezTo>
                    <a:pt x="896146" y="1990090"/>
                    <a:pt x="903766" y="1988820"/>
                    <a:pt x="910116" y="1990090"/>
                  </a:cubicBezTo>
                  <a:cubicBezTo>
                    <a:pt x="921546" y="1991360"/>
                    <a:pt x="931706" y="1992630"/>
                    <a:pt x="943136" y="1995170"/>
                  </a:cubicBezTo>
                  <a:cubicBezTo>
                    <a:pt x="945676" y="1995170"/>
                    <a:pt x="948216" y="1996440"/>
                    <a:pt x="949486" y="1997710"/>
                  </a:cubicBezTo>
                  <a:cubicBezTo>
                    <a:pt x="952026" y="2004060"/>
                    <a:pt x="958376" y="2004060"/>
                    <a:pt x="962186" y="2005330"/>
                  </a:cubicBezTo>
                  <a:cubicBezTo>
                    <a:pt x="965996" y="2006600"/>
                    <a:pt x="971076" y="2007870"/>
                    <a:pt x="973616" y="2007870"/>
                  </a:cubicBezTo>
                  <a:cubicBezTo>
                    <a:pt x="974886" y="2006600"/>
                    <a:pt x="977426" y="2005330"/>
                    <a:pt x="979966" y="2002790"/>
                  </a:cubicBezTo>
                  <a:cubicBezTo>
                    <a:pt x="974886" y="2002790"/>
                    <a:pt x="972346" y="2004060"/>
                    <a:pt x="969806" y="2004060"/>
                  </a:cubicBezTo>
                  <a:cubicBezTo>
                    <a:pt x="974886" y="1997710"/>
                    <a:pt x="979966" y="1996440"/>
                    <a:pt x="986316" y="2000250"/>
                  </a:cubicBezTo>
                  <a:cubicBezTo>
                    <a:pt x="993936" y="2006600"/>
                    <a:pt x="1000286" y="2006600"/>
                    <a:pt x="1009176" y="2000250"/>
                  </a:cubicBezTo>
                  <a:lnTo>
                    <a:pt x="1016796" y="1996440"/>
                  </a:lnTo>
                  <a:lnTo>
                    <a:pt x="1016796" y="1990090"/>
                  </a:lnTo>
                  <a:cubicBezTo>
                    <a:pt x="1020606" y="1991360"/>
                    <a:pt x="1024416" y="1993900"/>
                    <a:pt x="1026956" y="1993900"/>
                  </a:cubicBezTo>
                  <a:cubicBezTo>
                    <a:pt x="1034576" y="1990090"/>
                    <a:pt x="1042196" y="1986280"/>
                    <a:pt x="1048546" y="1981200"/>
                  </a:cubicBezTo>
                  <a:cubicBezTo>
                    <a:pt x="1056166" y="1976120"/>
                    <a:pt x="1062516" y="1969770"/>
                    <a:pt x="1068866" y="1964690"/>
                  </a:cubicBezTo>
                  <a:cubicBezTo>
                    <a:pt x="1070136" y="1964690"/>
                    <a:pt x="1070136" y="1963420"/>
                    <a:pt x="1071406" y="1963420"/>
                  </a:cubicBezTo>
                  <a:cubicBezTo>
                    <a:pt x="1080296" y="1960880"/>
                    <a:pt x="1087916" y="1959610"/>
                    <a:pt x="1096806" y="1957070"/>
                  </a:cubicBezTo>
                  <a:cubicBezTo>
                    <a:pt x="1101886" y="1955800"/>
                    <a:pt x="1105696" y="1953260"/>
                    <a:pt x="1110776" y="1951990"/>
                  </a:cubicBezTo>
                  <a:cubicBezTo>
                    <a:pt x="1114586" y="1950720"/>
                    <a:pt x="1117126" y="1950720"/>
                    <a:pt x="1120936" y="1949450"/>
                  </a:cubicBezTo>
                  <a:lnTo>
                    <a:pt x="1133636" y="1949450"/>
                  </a:lnTo>
                  <a:cubicBezTo>
                    <a:pt x="1136176" y="1949450"/>
                    <a:pt x="1139986" y="1949450"/>
                    <a:pt x="1142526" y="1948180"/>
                  </a:cubicBezTo>
                  <a:cubicBezTo>
                    <a:pt x="1143796" y="1945640"/>
                    <a:pt x="1146336" y="1941830"/>
                    <a:pt x="1147606" y="1941830"/>
                  </a:cubicBezTo>
                  <a:cubicBezTo>
                    <a:pt x="1151416" y="1941830"/>
                    <a:pt x="1153956" y="1944370"/>
                    <a:pt x="1157766" y="1945640"/>
                  </a:cubicBezTo>
                  <a:cubicBezTo>
                    <a:pt x="1159036" y="1945640"/>
                    <a:pt x="1159036" y="1946910"/>
                    <a:pt x="1159036" y="1948180"/>
                  </a:cubicBezTo>
                  <a:cubicBezTo>
                    <a:pt x="1164116" y="1953260"/>
                    <a:pt x="1167926" y="1959610"/>
                    <a:pt x="1173006" y="1964690"/>
                  </a:cubicBezTo>
                  <a:cubicBezTo>
                    <a:pt x="1179356" y="1971040"/>
                    <a:pt x="1185706" y="1971040"/>
                    <a:pt x="1189516" y="1967230"/>
                  </a:cubicBezTo>
                  <a:cubicBezTo>
                    <a:pt x="1195866" y="1962150"/>
                    <a:pt x="1200946" y="1958340"/>
                    <a:pt x="1209836" y="1960880"/>
                  </a:cubicBezTo>
                  <a:cubicBezTo>
                    <a:pt x="1211106" y="1960880"/>
                    <a:pt x="1213646" y="1962150"/>
                    <a:pt x="1214916" y="1960880"/>
                  </a:cubicBezTo>
                  <a:cubicBezTo>
                    <a:pt x="1221266" y="1958340"/>
                    <a:pt x="1228886" y="1955800"/>
                    <a:pt x="1235236" y="1951990"/>
                  </a:cubicBezTo>
                  <a:cubicBezTo>
                    <a:pt x="1239046" y="1950720"/>
                    <a:pt x="1244126" y="1950720"/>
                    <a:pt x="1245396" y="1948180"/>
                  </a:cubicBezTo>
                  <a:cubicBezTo>
                    <a:pt x="1249206" y="1940560"/>
                    <a:pt x="1255556" y="1936750"/>
                    <a:pt x="1261906" y="1931670"/>
                  </a:cubicBezTo>
                  <a:cubicBezTo>
                    <a:pt x="1265716" y="1927860"/>
                    <a:pt x="1269526" y="1922780"/>
                    <a:pt x="1273336" y="1921510"/>
                  </a:cubicBezTo>
                  <a:cubicBezTo>
                    <a:pt x="1282226" y="1918970"/>
                    <a:pt x="1288576" y="1911350"/>
                    <a:pt x="1296196" y="1906270"/>
                  </a:cubicBezTo>
                  <a:cubicBezTo>
                    <a:pt x="1302546" y="1902460"/>
                    <a:pt x="1306356" y="1894840"/>
                    <a:pt x="1312706" y="1893570"/>
                  </a:cubicBezTo>
                  <a:cubicBezTo>
                    <a:pt x="1322866" y="1891030"/>
                    <a:pt x="1330486" y="1884680"/>
                    <a:pt x="1339376" y="1878330"/>
                  </a:cubicBezTo>
                  <a:cubicBezTo>
                    <a:pt x="1344456" y="1874520"/>
                    <a:pt x="1350806" y="1871980"/>
                    <a:pt x="1357156" y="1873250"/>
                  </a:cubicBezTo>
                  <a:cubicBezTo>
                    <a:pt x="1360966" y="1874520"/>
                    <a:pt x="1366046" y="1873250"/>
                    <a:pt x="1368586" y="1871980"/>
                  </a:cubicBezTo>
                  <a:cubicBezTo>
                    <a:pt x="1373666" y="1869440"/>
                    <a:pt x="1378746" y="1865630"/>
                    <a:pt x="1383826" y="1863090"/>
                  </a:cubicBezTo>
                  <a:cubicBezTo>
                    <a:pt x="1387636" y="1860550"/>
                    <a:pt x="1391446" y="1858010"/>
                    <a:pt x="1395256" y="1858010"/>
                  </a:cubicBezTo>
                  <a:cubicBezTo>
                    <a:pt x="1407956" y="1856740"/>
                    <a:pt x="1418116" y="1854200"/>
                    <a:pt x="1424466" y="1841500"/>
                  </a:cubicBezTo>
                  <a:cubicBezTo>
                    <a:pt x="1427006" y="1836420"/>
                    <a:pt x="1439706" y="1830070"/>
                    <a:pt x="1444786" y="1832610"/>
                  </a:cubicBezTo>
                  <a:cubicBezTo>
                    <a:pt x="1453676" y="1836420"/>
                    <a:pt x="1460026" y="1833880"/>
                    <a:pt x="1465106" y="1826260"/>
                  </a:cubicBezTo>
                  <a:cubicBezTo>
                    <a:pt x="1468916" y="1822450"/>
                    <a:pt x="1473996" y="1823720"/>
                    <a:pt x="1477806" y="1826260"/>
                  </a:cubicBezTo>
                  <a:cubicBezTo>
                    <a:pt x="1480346" y="1828800"/>
                    <a:pt x="1482886" y="1830070"/>
                    <a:pt x="1485426" y="1830070"/>
                  </a:cubicBezTo>
                  <a:cubicBezTo>
                    <a:pt x="1494316" y="1831340"/>
                    <a:pt x="1504476" y="1830070"/>
                    <a:pt x="1513366" y="1831340"/>
                  </a:cubicBezTo>
                  <a:cubicBezTo>
                    <a:pt x="1520986" y="1832610"/>
                    <a:pt x="1528606" y="1830070"/>
                    <a:pt x="1533686" y="1824990"/>
                  </a:cubicBezTo>
                  <a:cubicBezTo>
                    <a:pt x="1538766" y="1819910"/>
                    <a:pt x="1542576" y="1819910"/>
                    <a:pt x="1550196" y="1822450"/>
                  </a:cubicBezTo>
                  <a:cubicBezTo>
                    <a:pt x="1556546" y="1824990"/>
                    <a:pt x="1561626" y="1831340"/>
                    <a:pt x="1570516" y="1830070"/>
                  </a:cubicBezTo>
                  <a:cubicBezTo>
                    <a:pt x="1578136" y="1828800"/>
                    <a:pt x="1587026" y="1832610"/>
                    <a:pt x="1595916" y="1828800"/>
                  </a:cubicBezTo>
                  <a:lnTo>
                    <a:pt x="1600996" y="1828800"/>
                  </a:lnTo>
                  <a:cubicBezTo>
                    <a:pt x="1608616" y="1831340"/>
                    <a:pt x="1616236" y="1832610"/>
                    <a:pt x="1622586" y="1838960"/>
                  </a:cubicBezTo>
                  <a:cubicBezTo>
                    <a:pt x="1630206" y="1845310"/>
                    <a:pt x="1631476" y="1798320"/>
                    <a:pt x="1639096" y="1803400"/>
                  </a:cubicBezTo>
                  <a:cubicBezTo>
                    <a:pt x="1650526" y="1811020"/>
                    <a:pt x="1647986" y="1803400"/>
                    <a:pt x="1659416" y="1809750"/>
                  </a:cubicBezTo>
                  <a:cubicBezTo>
                    <a:pt x="1668306" y="1813560"/>
                    <a:pt x="1664496" y="1799590"/>
                    <a:pt x="1674656" y="1802130"/>
                  </a:cubicBezTo>
                  <a:cubicBezTo>
                    <a:pt x="1675926" y="1802130"/>
                    <a:pt x="1691166" y="1812290"/>
                    <a:pt x="1691166" y="1811020"/>
                  </a:cubicBezTo>
                  <a:cubicBezTo>
                    <a:pt x="1697516" y="1807210"/>
                    <a:pt x="1703866" y="1769110"/>
                    <a:pt x="1710216" y="1770380"/>
                  </a:cubicBezTo>
                  <a:cubicBezTo>
                    <a:pt x="1722916" y="1774190"/>
                    <a:pt x="1734346" y="1771650"/>
                    <a:pt x="1745776" y="1766570"/>
                  </a:cubicBezTo>
                  <a:cubicBezTo>
                    <a:pt x="1752126" y="1764030"/>
                    <a:pt x="1762286" y="1755140"/>
                    <a:pt x="1767366" y="1758950"/>
                  </a:cubicBezTo>
                  <a:cubicBezTo>
                    <a:pt x="1776256" y="1765300"/>
                    <a:pt x="1785146" y="1767840"/>
                    <a:pt x="1795306" y="1769110"/>
                  </a:cubicBezTo>
                  <a:cubicBezTo>
                    <a:pt x="1796576" y="1769110"/>
                    <a:pt x="1797846" y="1770380"/>
                    <a:pt x="1799116" y="1771650"/>
                  </a:cubicBezTo>
                  <a:cubicBezTo>
                    <a:pt x="1802926" y="1776730"/>
                    <a:pt x="1820706" y="1762760"/>
                    <a:pt x="1824516" y="1767840"/>
                  </a:cubicBezTo>
                  <a:cubicBezTo>
                    <a:pt x="1829596" y="1775460"/>
                    <a:pt x="1834676" y="1783080"/>
                    <a:pt x="1839756" y="1789430"/>
                  </a:cubicBezTo>
                  <a:cubicBezTo>
                    <a:pt x="1842296" y="1791970"/>
                    <a:pt x="1846106" y="1793240"/>
                    <a:pt x="1847376" y="1795780"/>
                  </a:cubicBezTo>
                  <a:cubicBezTo>
                    <a:pt x="1848646" y="1802130"/>
                    <a:pt x="1851186" y="1804670"/>
                    <a:pt x="1857536" y="1804670"/>
                  </a:cubicBezTo>
                  <a:cubicBezTo>
                    <a:pt x="1861346" y="1804670"/>
                    <a:pt x="1865156" y="1805940"/>
                    <a:pt x="1867696" y="1808480"/>
                  </a:cubicBezTo>
                  <a:cubicBezTo>
                    <a:pt x="1874046" y="1812290"/>
                    <a:pt x="1879126" y="1816100"/>
                    <a:pt x="1884206" y="1819910"/>
                  </a:cubicBezTo>
                  <a:cubicBezTo>
                    <a:pt x="1890556" y="1823720"/>
                    <a:pt x="1896906" y="1827530"/>
                    <a:pt x="1899446" y="1833880"/>
                  </a:cubicBezTo>
                  <a:cubicBezTo>
                    <a:pt x="1900716" y="1836420"/>
                    <a:pt x="1901986" y="1837690"/>
                    <a:pt x="1903256" y="1838960"/>
                  </a:cubicBezTo>
                  <a:cubicBezTo>
                    <a:pt x="1908336" y="1844040"/>
                    <a:pt x="1913416" y="1847850"/>
                    <a:pt x="1918496" y="1852930"/>
                  </a:cubicBezTo>
                  <a:cubicBezTo>
                    <a:pt x="1926116" y="1859280"/>
                    <a:pt x="1932466" y="1866900"/>
                    <a:pt x="1940086" y="1873250"/>
                  </a:cubicBezTo>
                  <a:cubicBezTo>
                    <a:pt x="1942626" y="1874520"/>
                    <a:pt x="1945166" y="1877060"/>
                    <a:pt x="1947706" y="1878330"/>
                  </a:cubicBezTo>
                  <a:cubicBezTo>
                    <a:pt x="1952786" y="1880870"/>
                    <a:pt x="1957866" y="1883410"/>
                    <a:pt x="1961676" y="1887220"/>
                  </a:cubicBezTo>
                  <a:cubicBezTo>
                    <a:pt x="1965486" y="1891030"/>
                    <a:pt x="1983266" y="1868170"/>
                    <a:pt x="1985806" y="1873250"/>
                  </a:cubicBezTo>
                  <a:cubicBezTo>
                    <a:pt x="1985806" y="1874520"/>
                    <a:pt x="1987076" y="1874520"/>
                    <a:pt x="1988346" y="1874520"/>
                  </a:cubicBezTo>
                  <a:cubicBezTo>
                    <a:pt x="1995966" y="1880870"/>
                    <a:pt x="2003586" y="1878330"/>
                    <a:pt x="2011206" y="1875790"/>
                  </a:cubicBezTo>
                  <a:cubicBezTo>
                    <a:pt x="2013746" y="1874520"/>
                    <a:pt x="2016286" y="1873250"/>
                    <a:pt x="2017556" y="1874520"/>
                  </a:cubicBezTo>
                  <a:cubicBezTo>
                    <a:pt x="2026446" y="1878330"/>
                    <a:pt x="2032796" y="1887220"/>
                    <a:pt x="2044226" y="1888490"/>
                  </a:cubicBezTo>
                  <a:cubicBezTo>
                    <a:pt x="2044226" y="1888490"/>
                    <a:pt x="2045496" y="1888490"/>
                    <a:pt x="2045496" y="1889760"/>
                  </a:cubicBezTo>
                  <a:cubicBezTo>
                    <a:pt x="2048036" y="1897380"/>
                    <a:pt x="2055656" y="1897380"/>
                    <a:pt x="2062006" y="1898650"/>
                  </a:cubicBezTo>
                  <a:cubicBezTo>
                    <a:pt x="2065816" y="1898650"/>
                    <a:pt x="2069626" y="1899920"/>
                    <a:pt x="2072166" y="1901190"/>
                  </a:cubicBezTo>
                  <a:cubicBezTo>
                    <a:pt x="2079786" y="1905000"/>
                    <a:pt x="2087406" y="1910080"/>
                    <a:pt x="2096296" y="1912620"/>
                  </a:cubicBezTo>
                  <a:cubicBezTo>
                    <a:pt x="2107726" y="1916430"/>
                    <a:pt x="2119156" y="1918970"/>
                    <a:pt x="2128046" y="1925320"/>
                  </a:cubicBezTo>
                  <a:cubicBezTo>
                    <a:pt x="2129316" y="1925320"/>
                    <a:pt x="2130586" y="1925320"/>
                    <a:pt x="2130586" y="1926590"/>
                  </a:cubicBezTo>
                  <a:cubicBezTo>
                    <a:pt x="2134396" y="1929130"/>
                    <a:pt x="2140746" y="1930400"/>
                    <a:pt x="2143286" y="1934210"/>
                  </a:cubicBezTo>
                  <a:cubicBezTo>
                    <a:pt x="2147096" y="1941830"/>
                    <a:pt x="2157256" y="1940560"/>
                    <a:pt x="2162336" y="1946910"/>
                  </a:cubicBezTo>
                  <a:lnTo>
                    <a:pt x="2163606" y="1946910"/>
                  </a:lnTo>
                  <a:cubicBezTo>
                    <a:pt x="2168686" y="1946910"/>
                    <a:pt x="2173766" y="1948180"/>
                    <a:pt x="2180116" y="1948180"/>
                  </a:cubicBezTo>
                  <a:cubicBezTo>
                    <a:pt x="2182656" y="1946910"/>
                    <a:pt x="2186466" y="1944370"/>
                    <a:pt x="2189006" y="1944370"/>
                  </a:cubicBezTo>
                  <a:cubicBezTo>
                    <a:pt x="2200436" y="1948180"/>
                    <a:pt x="2211866" y="1948180"/>
                    <a:pt x="2219486" y="1938020"/>
                  </a:cubicBezTo>
                  <a:cubicBezTo>
                    <a:pt x="2220756" y="1936750"/>
                    <a:pt x="2223296" y="1936750"/>
                    <a:pt x="2225836" y="1936750"/>
                  </a:cubicBezTo>
                  <a:lnTo>
                    <a:pt x="2235996" y="1936750"/>
                  </a:lnTo>
                  <a:cubicBezTo>
                    <a:pt x="2247426" y="1934210"/>
                    <a:pt x="2257586" y="1931670"/>
                    <a:pt x="2269016" y="1930400"/>
                  </a:cubicBezTo>
                  <a:cubicBezTo>
                    <a:pt x="2274096" y="1929130"/>
                    <a:pt x="2280446" y="1931670"/>
                    <a:pt x="2285526" y="1932940"/>
                  </a:cubicBezTo>
                  <a:cubicBezTo>
                    <a:pt x="2290606" y="1934210"/>
                    <a:pt x="2295686" y="1934210"/>
                    <a:pt x="2300766" y="1934210"/>
                  </a:cubicBezTo>
                  <a:cubicBezTo>
                    <a:pt x="2307116" y="1934210"/>
                    <a:pt x="2312196" y="1931670"/>
                    <a:pt x="2318546" y="1931670"/>
                  </a:cubicBezTo>
                  <a:cubicBezTo>
                    <a:pt x="2323626" y="1930400"/>
                    <a:pt x="2329976" y="1930400"/>
                    <a:pt x="2335056" y="1929130"/>
                  </a:cubicBezTo>
                  <a:cubicBezTo>
                    <a:pt x="2346486" y="1926590"/>
                    <a:pt x="2356646" y="1924050"/>
                    <a:pt x="2368076" y="1922780"/>
                  </a:cubicBezTo>
                  <a:cubicBezTo>
                    <a:pt x="2375696" y="1879600"/>
                    <a:pt x="2374426" y="1828800"/>
                    <a:pt x="2374426" y="1776730"/>
                  </a:cubicBezTo>
                  <a:close/>
                </a:path>
              </a:pathLst>
            </a:custGeom>
            <a:blipFill>
              <a:blip r:embed="rId8"/>
              <a:stretch>
                <a:fillRect l="-13459" r="-13459"/>
              </a:stretch>
            </a:blipFill>
          </p:spPr>
        </p:sp>
      </p:grpSp>
      <p:sp>
        <p:nvSpPr>
          <p:cNvPr id="29" name="Freeform 29"/>
          <p:cNvSpPr/>
          <p:nvPr/>
        </p:nvSpPr>
        <p:spPr>
          <a:xfrm>
            <a:off x="9618228" y="4813193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9757804" y="4911223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7351640" y="1558076"/>
            <a:ext cx="2895695" cy="260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"/>
              </a:lnSpc>
            </a:pPr>
            <a:endParaRPr/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République Algérienne Démocratique et Populaire</a:t>
            </a: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Ministère de l’Enseignement Supérieur et de la Recherche Scientifique</a:t>
            </a: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Université Saad Dahleb – Blida</a:t>
            </a: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Institut d’Architecture et d’Urbanisme</a:t>
            </a:r>
          </a:p>
          <a:p>
            <a:pPr algn="ctr">
              <a:lnSpc>
                <a:spcPts val="1300"/>
              </a:lnSpc>
            </a:pPr>
            <a:r>
              <a:rPr lang="en-US" sz="1300" b="1">
                <a:solidFill>
                  <a:srgbClr val="051838"/>
                </a:solidFill>
                <a:latin typeface="Poppins Bold"/>
                <a:ea typeface="Poppins Bold"/>
                <a:cs typeface="Poppins Bold"/>
                <a:sym typeface="Poppins Bold"/>
              </a:rPr>
              <a:t>ATELIER : Grands ensembles – De la marginalisation à la centralité socio-économique</a:t>
            </a:r>
          </a:p>
          <a:p>
            <a:pPr algn="ctr">
              <a:lnSpc>
                <a:spcPts val="1300"/>
              </a:lnSpc>
            </a:pPr>
            <a:endParaRPr lang="en-US" sz="1300" b="1">
              <a:solidFill>
                <a:srgbClr val="051838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Laboratoire ETAP</a:t>
            </a:r>
          </a:p>
          <a:p>
            <a:pPr algn="ctr">
              <a:lnSpc>
                <a:spcPts val="1300"/>
              </a:lnSpc>
            </a:pPr>
            <a:r>
              <a:rPr lang="en-US" sz="1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17-12-2025</a:t>
            </a:r>
          </a:p>
          <a:p>
            <a:pPr algn="l">
              <a:lnSpc>
                <a:spcPts val="1300"/>
              </a:lnSpc>
            </a:pPr>
            <a:r>
              <a:rPr lang="en-US" sz="1300">
                <a:solidFill>
                  <a:srgbClr val="0F4B0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351640" y="4442264"/>
            <a:ext cx="2698444" cy="26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3"/>
              </a:lnSpc>
            </a:pPr>
            <a:endParaRPr/>
          </a:p>
        </p:txBody>
      </p:sp>
      <p:grpSp>
        <p:nvGrpSpPr>
          <p:cNvPr id="33" name="Group 33"/>
          <p:cNvGrpSpPr/>
          <p:nvPr/>
        </p:nvGrpSpPr>
        <p:grpSpPr>
          <a:xfrm>
            <a:off x="8025449" y="493653"/>
            <a:ext cx="1548078" cy="1167677"/>
            <a:chOff x="0" y="0"/>
            <a:chExt cx="2064104" cy="1556903"/>
          </a:xfrm>
        </p:grpSpPr>
        <p:sp>
          <p:nvSpPr>
            <p:cNvPr id="34" name="Freeform 34"/>
            <p:cNvSpPr/>
            <p:nvPr/>
          </p:nvSpPr>
          <p:spPr>
            <a:xfrm>
              <a:off x="567524" y="0"/>
              <a:ext cx="929057" cy="812925"/>
            </a:xfrm>
            <a:custGeom>
              <a:avLst/>
              <a:gdLst/>
              <a:ahLst/>
              <a:cxnLst/>
              <a:rect l="l" t="t" r="r" b="b"/>
              <a:pathLst>
                <a:path w="929057" h="812925">
                  <a:moveTo>
                    <a:pt x="0" y="0"/>
                  </a:moveTo>
                  <a:lnTo>
                    <a:pt x="929057" y="0"/>
                  </a:lnTo>
                  <a:lnTo>
                    <a:pt x="929057" y="812925"/>
                  </a:lnTo>
                  <a:lnTo>
                    <a:pt x="0" y="812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35" name="TextBox 35"/>
            <p:cNvSpPr txBox="1"/>
            <p:nvPr/>
          </p:nvSpPr>
          <p:spPr>
            <a:xfrm>
              <a:off x="0" y="954216"/>
              <a:ext cx="2064104" cy="6026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29"/>
                </a:lnSpc>
              </a:pPr>
              <a:r>
                <a:rPr lang="en-US" sz="2735" b="1">
                  <a:solidFill>
                    <a:srgbClr val="73A9B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E.T.A.P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55337" y="1099906"/>
            <a:ext cx="1747035" cy="1122849"/>
            <a:chOff x="0" y="0"/>
            <a:chExt cx="2329380" cy="1497132"/>
          </a:xfrm>
        </p:grpSpPr>
        <p:sp>
          <p:nvSpPr>
            <p:cNvPr id="37" name="Freeform 37"/>
            <p:cNvSpPr/>
            <p:nvPr/>
          </p:nvSpPr>
          <p:spPr>
            <a:xfrm>
              <a:off x="8393" y="1204734"/>
              <a:ext cx="292398" cy="292398"/>
            </a:xfrm>
            <a:custGeom>
              <a:avLst/>
              <a:gdLst/>
              <a:ahLst/>
              <a:cxnLst/>
              <a:rect l="l" t="t" r="r" b="b"/>
              <a:pathLst>
                <a:path w="292398" h="292398">
                  <a:moveTo>
                    <a:pt x="0" y="0"/>
                  </a:moveTo>
                  <a:lnTo>
                    <a:pt x="292398" y="0"/>
                  </a:lnTo>
                  <a:lnTo>
                    <a:pt x="292398" y="292398"/>
                  </a:lnTo>
                  <a:lnTo>
                    <a:pt x="0" y="292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292398" cy="292398"/>
            </a:xfrm>
            <a:custGeom>
              <a:avLst/>
              <a:gdLst/>
              <a:ahLst/>
              <a:cxnLst/>
              <a:rect l="l" t="t" r="r" b="b"/>
              <a:pathLst>
                <a:path w="292398" h="292398">
                  <a:moveTo>
                    <a:pt x="0" y="0"/>
                  </a:moveTo>
                  <a:lnTo>
                    <a:pt x="292398" y="0"/>
                  </a:lnTo>
                  <a:lnTo>
                    <a:pt x="292398" y="292398"/>
                  </a:lnTo>
                  <a:lnTo>
                    <a:pt x="0" y="292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8393" y="403096"/>
              <a:ext cx="292398" cy="292398"/>
            </a:xfrm>
            <a:custGeom>
              <a:avLst/>
              <a:gdLst/>
              <a:ahLst/>
              <a:cxnLst/>
              <a:rect l="l" t="t" r="r" b="b"/>
              <a:pathLst>
                <a:path w="292398" h="292398">
                  <a:moveTo>
                    <a:pt x="0" y="0"/>
                  </a:moveTo>
                  <a:lnTo>
                    <a:pt x="292398" y="0"/>
                  </a:lnTo>
                  <a:lnTo>
                    <a:pt x="292398" y="292398"/>
                  </a:lnTo>
                  <a:lnTo>
                    <a:pt x="0" y="292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0" name="Freeform 40"/>
            <p:cNvSpPr/>
            <p:nvPr/>
          </p:nvSpPr>
          <p:spPr>
            <a:xfrm>
              <a:off x="8393" y="801638"/>
              <a:ext cx="292398" cy="292398"/>
            </a:xfrm>
            <a:custGeom>
              <a:avLst/>
              <a:gdLst/>
              <a:ahLst/>
              <a:cxnLst/>
              <a:rect l="l" t="t" r="r" b="b"/>
              <a:pathLst>
                <a:path w="292398" h="292398">
                  <a:moveTo>
                    <a:pt x="0" y="0"/>
                  </a:moveTo>
                  <a:lnTo>
                    <a:pt x="292398" y="0"/>
                  </a:lnTo>
                  <a:lnTo>
                    <a:pt x="292398" y="292397"/>
                  </a:lnTo>
                  <a:lnTo>
                    <a:pt x="0" y="292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363045" y="1261679"/>
              <a:ext cx="1748042" cy="158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17"/>
                </a:lnSpc>
                <a:spcBef>
                  <a:spcPct val="0"/>
                </a:spcBef>
              </a:pPr>
              <a:r>
                <a:rPr lang="en-US" sz="726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mhalgiers2025@gmail.com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383167" y="50708"/>
              <a:ext cx="1810297" cy="181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12"/>
                </a:lnSpc>
                <a:spcBef>
                  <a:spcPct val="0"/>
                </a:spcBef>
              </a:pPr>
              <a:r>
                <a:rPr lang="en-US" sz="794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+213 660660029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363045" y="440390"/>
              <a:ext cx="1966334" cy="333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3"/>
                </a:lnSpc>
                <a:spcBef>
                  <a:spcPct val="0"/>
                </a:spcBef>
              </a:pPr>
              <a:r>
                <a:rPr lang="en-US" sz="75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Université de BLIDA 1, Institut  de l’architecture &amp;  l’urbanisme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363045" y="848552"/>
              <a:ext cx="1830418" cy="333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3"/>
                </a:lnSpc>
                <a:spcBef>
                  <a:spcPct val="0"/>
                </a:spcBef>
              </a:pPr>
              <a:r>
                <a:rPr lang="en-US" sz="752">
                  <a:solidFill>
                    <a:srgbClr val="000000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Salle de conférence de la bibliothèque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3658021" y="502966"/>
            <a:ext cx="2772243" cy="17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051838"/>
                </a:solidFill>
                <a:latin typeface="Oswald Bold"/>
                <a:ea typeface="Oswald Bold"/>
                <a:cs typeface="Oswald Bold"/>
                <a:sym typeface="Oswald Bold"/>
              </a:rPr>
              <a:t>CONTRIBUTION DES PARTICIPANTS 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658021" y="5011479"/>
            <a:ext cx="2372363" cy="182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2"/>
              </a:lnSpc>
            </a:pPr>
            <a:r>
              <a:rPr lang="en-US" sz="1400" b="1">
                <a:solidFill>
                  <a:srgbClr val="051838"/>
                </a:solidFill>
                <a:latin typeface="Oswald Bold"/>
                <a:ea typeface="Oswald Bold"/>
                <a:cs typeface="Oswald Bold"/>
                <a:sym typeface="Oswald Bold"/>
              </a:rPr>
              <a:t>COMITÉ D’ORGANISATION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58021" y="5401496"/>
            <a:ext cx="2772243" cy="192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Dr. Merzelkad Rym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Dr Benaer Hamza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Mme Khelil Cherfi Khadidja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Mr Haithem Drici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Mme Bouchoucha Nour El Houda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Mme Boudjema Sara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Mme Akouch Maya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Mme Chouial Lamia</a:t>
            </a:r>
          </a:p>
          <a:p>
            <a:pPr marL="162926" lvl="1" indent="-81463" algn="just">
              <a:lnSpc>
                <a:spcPts val="1056"/>
              </a:lnSpc>
              <a:buFont typeface="Arial"/>
              <a:buChar char="•"/>
            </a:pPr>
            <a:r>
              <a:rPr lang="en-US" sz="7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Mme Rahmani Soumia</a:t>
            </a:r>
          </a:p>
          <a:p>
            <a:pPr algn="just">
              <a:lnSpc>
                <a:spcPts val="1056"/>
              </a:lnSpc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  <a:spcBef>
                <a:spcPct val="0"/>
              </a:spcBef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6"/>
              </a:lnSpc>
              <a:spcBef>
                <a:spcPct val="0"/>
              </a:spcBef>
            </a:pPr>
            <a:endParaRPr lang="en-US" sz="7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592747" y="800782"/>
            <a:ext cx="2837517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96"/>
              </a:lnSpc>
            </a:pP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       3.  Modérateurs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Guident les discussions et maintiennent le groupe concentré sur les objectifs.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Assurent la clarté méthodologique et la rigueur scientifique.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Encouragent une participation équilibrée et aident à affiner ou synthétiser les idées.</a:t>
            </a:r>
          </a:p>
          <a:p>
            <a:pPr algn="just">
              <a:lnSpc>
                <a:spcPts val="1196"/>
              </a:lnSpc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2.</a:t>
            </a: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Professionnels / Experts externes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Apportent des perspectives pratiques issues de projets urbains et architecturaux réels.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Fournissent un regard externe et valident la faisabilité des propositions.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Enrichissent les discussions par des exemples concrets et leur expérience professionnelle.</a:t>
            </a:r>
          </a:p>
          <a:p>
            <a:pPr algn="just">
              <a:lnSpc>
                <a:spcPts val="1196"/>
              </a:lnSpc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3. Facilitateurs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Organisent le déroulement du travail à chaque table et gèrent le temps.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Soutiennent le groupe dans la structuration des résultats SWOT et des points clés.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Collectent, mettent en forme et transmettent les résumés finaux pour consolidation.</a:t>
            </a:r>
          </a:p>
          <a:p>
            <a:pPr algn="just">
              <a:lnSpc>
                <a:spcPts val="1196"/>
              </a:lnSpc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r>
              <a:rPr lang="en-US" sz="854" b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4. Participants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Contribuent activement à l’analyse SWOT et aux discussions.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Partagent idées, observations et solutions liées à l’étude de cas.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r>
              <a:rPr lang="en-US" sz="854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Collaborent pour élaborer une liste claire de points clés et de propositions stratégiques.</a:t>
            </a:r>
          </a:p>
          <a:p>
            <a:pPr marL="184516" lvl="1" indent="-92258" algn="just">
              <a:lnSpc>
                <a:spcPts val="1196"/>
              </a:lnSpc>
              <a:buFont typeface="Arial"/>
              <a:buChar char="•"/>
            </a:pPr>
            <a:endParaRPr lang="en-US" sz="854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1224340" y="586575"/>
            <a:ext cx="2772243" cy="17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1400" b="1">
                <a:solidFill>
                  <a:srgbClr val="051838"/>
                </a:solidFill>
                <a:latin typeface="Oswald Bold"/>
                <a:ea typeface="Oswald Bold"/>
                <a:cs typeface="Oswald Bold"/>
                <a:sym typeface="Oswald Bold"/>
              </a:rPr>
              <a:t>CONTACT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835" y="623295"/>
            <a:ext cx="335703" cy="33570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183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17960" tIns="17960" rIns="17960" bIns="17960" rtlCol="0" anchor="ctr"/>
            <a:lstStyle/>
            <a:p>
              <a:pPr algn="ctr">
                <a:lnSpc>
                  <a:spcPts val="74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687849" y="-347589"/>
            <a:ext cx="288739" cy="970884"/>
            <a:chOff x="0" y="0"/>
            <a:chExt cx="183960" cy="6185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3960" cy="618565"/>
            </a:xfrm>
            <a:custGeom>
              <a:avLst/>
              <a:gdLst/>
              <a:ahLst/>
              <a:cxnLst/>
              <a:rect l="l" t="t" r="r" b="b"/>
              <a:pathLst>
                <a:path w="183960" h="618565">
                  <a:moveTo>
                    <a:pt x="91980" y="0"/>
                  </a:moveTo>
                  <a:lnTo>
                    <a:pt x="91980" y="0"/>
                  </a:lnTo>
                  <a:cubicBezTo>
                    <a:pt x="142779" y="0"/>
                    <a:pt x="183960" y="41181"/>
                    <a:pt x="183960" y="91980"/>
                  </a:cubicBezTo>
                  <a:lnTo>
                    <a:pt x="183960" y="526585"/>
                  </a:lnTo>
                  <a:cubicBezTo>
                    <a:pt x="183960" y="550980"/>
                    <a:pt x="174269" y="574375"/>
                    <a:pt x="157020" y="591625"/>
                  </a:cubicBezTo>
                  <a:cubicBezTo>
                    <a:pt x="139770" y="608874"/>
                    <a:pt x="116375" y="618565"/>
                    <a:pt x="91980" y="618565"/>
                  </a:cubicBezTo>
                  <a:lnTo>
                    <a:pt x="91980" y="618565"/>
                  </a:lnTo>
                  <a:cubicBezTo>
                    <a:pt x="41181" y="618565"/>
                    <a:pt x="0" y="577384"/>
                    <a:pt x="0" y="526585"/>
                  </a:cubicBezTo>
                  <a:lnTo>
                    <a:pt x="0" y="91980"/>
                  </a:lnTo>
                  <a:cubicBezTo>
                    <a:pt x="0" y="67585"/>
                    <a:pt x="9691" y="44190"/>
                    <a:pt x="26940" y="26940"/>
                  </a:cubicBezTo>
                  <a:cubicBezTo>
                    <a:pt x="44190" y="9691"/>
                    <a:pt x="67585" y="0"/>
                    <a:pt x="91980" y="0"/>
                  </a:cubicBezTo>
                  <a:close/>
                </a:path>
              </a:pathLst>
            </a:custGeom>
            <a:solidFill>
              <a:srgbClr val="7688A9"/>
            </a:solidFill>
            <a:ln cap="rnd">
              <a:noFill/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3960" cy="637615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84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99172" y="722632"/>
            <a:ext cx="137029" cy="13702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2EDC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17960" tIns="17960" rIns="17960" bIns="17960" rtlCol="0" anchor="ctr"/>
            <a:lstStyle/>
            <a:p>
              <a:pPr algn="ctr">
                <a:lnSpc>
                  <a:spcPts val="747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66591" y="3946783"/>
            <a:ext cx="6072465" cy="4138305"/>
            <a:chOff x="0" y="0"/>
            <a:chExt cx="5206822" cy="3548380"/>
          </a:xfrm>
        </p:grpSpPr>
        <p:sp>
          <p:nvSpPr>
            <p:cNvPr id="12" name="Freeform 12"/>
            <p:cNvSpPr/>
            <p:nvPr/>
          </p:nvSpPr>
          <p:spPr>
            <a:xfrm>
              <a:off x="-1299" y="429"/>
              <a:ext cx="5208120" cy="3547951"/>
            </a:xfrm>
            <a:custGeom>
              <a:avLst/>
              <a:gdLst/>
              <a:ahLst/>
              <a:cxnLst/>
              <a:rect l="l" t="t" r="r" b="b"/>
              <a:pathLst>
                <a:path w="5208120" h="3547951">
                  <a:moveTo>
                    <a:pt x="4712747" y="1543891"/>
                  </a:moveTo>
                  <a:cubicBezTo>
                    <a:pt x="4766722" y="1522301"/>
                    <a:pt x="4838689" y="1532461"/>
                    <a:pt x="4899861" y="1510871"/>
                  </a:cubicBezTo>
                  <a:cubicBezTo>
                    <a:pt x="5029402" y="1463881"/>
                    <a:pt x="5132555" y="1388951"/>
                    <a:pt x="5208120" y="1303861"/>
                  </a:cubicBezTo>
                  <a:cubicBezTo>
                    <a:pt x="5192527" y="1216231"/>
                    <a:pt x="5187730" y="1167971"/>
                    <a:pt x="5198525" y="1094311"/>
                  </a:cubicBezTo>
                  <a:cubicBezTo>
                    <a:pt x="5188929" y="1089231"/>
                    <a:pt x="5168539" y="1103201"/>
                    <a:pt x="5167339" y="1082881"/>
                  </a:cubicBezTo>
                  <a:cubicBezTo>
                    <a:pt x="5164940" y="1024461"/>
                    <a:pt x="5138552" y="1002871"/>
                    <a:pt x="5113364" y="953341"/>
                  </a:cubicBezTo>
                  <a:cubicBezTo>
                    <a:pt x="4920252" y="982551"/>
                    <a:pt x="4568812" y="1142571"/>
                    <a:pt x="4360108" y="1128601"/>
                  </a:cubicBezTo>
                  <a:cubicBezTo>
                    <a:pt x="4488449" y="1032081"/>
                    <a:pt x="4580807" y="924131"/>
                    <a:pt x="4583206" y="781891"/>
                  </a:cubicBezTo>
                  <a:cubicBezTo>
                    <a:pt x="4572411" y="770461"/>
                    <a:pt x="4511239" y="762841"/>
                    <a:pt x="4496846" y="767921"/>
                  </a:cubicBezTo>
                  <a:cubicBezTo>
                    <a:pt x="4447668" y="757761"/>
                    <a:pt x="4397291" y="710771"/>
                    <a:pt x="4375701" y="681561"/>
                  </a:cubicBezTo>
                  <a:cubicBezTo>
                    <a:pt x="4355310" y="695531"/>
                    <a:pt x="4351712" y="680291"/>
                    <a:pt x="4333720" y="690451"/>
                  </a:cubicBezTo>
                  <a:cubicBezTo>
                    <a:pt x="4256955" y="628221"/>
                    <a:pt x="4095029" y="722201"/>
                    <a:pt x="4017064" y="663781"/>
                  </a:cubicBezTo>
                  <a:cubicBezTo>
                    <a:pt x="4053048" y="563451"/>
                    <a:pt x="3979881" y="540591"/>
                    <a:pt x="3930704" y="492331"/>
                  </a:cubicBezTo>
                  <a:cubicBezTo>
                    <a:pt x="3948696" y="413591"/>
                    <a:pt x="3904316" y="371681"/>
                    <a:pt x="3863535" y="298021"/>
                  </a:cubicBezTo>
                  <a:cubicBezTo>
                    <a:pt x="3813158" y="323421"/>
                    <a:pt x="3816756" y="284051"/>
                    <a:pt x="3822753" y="258651"/>
                  </a:cubicBezTo>
                  <a:cubicBezTo>
                    <a:pt x="3785570" y="270081"/>
                    <a:pt x="3762781" y="254841"/>
                    <a:pt x="3742390" y="234521"/>
                  </a:cubicBezTo>
                  <a:cubicBezTo>
                    <a:pt x="3670423" y="263731"/>
                    <a:pt x="3604453" y="265001"/>
                    <a:pt x="3546879" y="271351"/>
                  </a:cubicBezTo>
                  <a:cubicBezTo>
                    <a:pt x="3253014" y="304371"/>
                    <a:pt x="2888380" y="388191"/>
                    <a:pt x="2624501" y="402161"/>
                  </a:cubicBezTo>
                  <a:cubicBezTo>
                    <a:pt x="2866790" y="292941"/>
                    <a:pt x="3147462" y="223091"/>
                    <a:pt x="3326180" y="129111"/>
                  </a:cubicBezTo>
                  <a:cubicBezTo>
                    <a:pt x="3332177" y="75771"/>
                    <a:pt x="3330978" y="51641"/>
                    <a:pt x="3327380" y="2111"/>
                  </a:cubicBezTo>
                  <a:cubicBezTo>
                    <a:pt x="3134268" y="-15669"/>
                    <a:pt x="2838003" y="82121"/>
                    <a:pt x="2563329" y="173561"/>
                  </a:cubicBezTo>
                  <a:cubicBezTo>
                    <a:pt x="1926420" y="385651"/>
                    <a:pt x="1158770" y="626951"/>
                    <a:pt x="797735" y="1002871"/>
                  </a:cubicBezTo>
                  <a:cubicBezTo>
                    <a:pt x="807331" y="1058751"/>
                    <a:pt x="791738" y="1131141"/>
                    <a:pt x="831320" y="1179401"/>
                  </a:cubicBezTo>
                  <a:cubicBezTo>
                    <a:pt x="699380" y="1255601"/>
                    <a:pt x="548249" y="1324181"/>
                    <a:pt x="419908" y="1402921"/>
                  </a:cubicBezTo>
                  <a:cubicBezTo>
                    <a:pt x="424706" y="1468961"/>
                    <a:pt x="457091" y="1537541"/>
                    <a:pt x="470285" y="1548971"/>
                  </a:cubicBezTo>
                  <a:cubicBezTo>
                    <a:pt x="428304" y="1573101"/>
                    <a:pt x="493074" y="1555321"/>
                    <a:pt x="490675" y="1580721"/>
                  </a:cubicBezTo>
                  <a:cubicBezTo>
                    <a:pt x="472684" y="1589611"/>
                    <a:pt x="484678" y="1611201"/>
                    <a:pt x="458290" y="1617551"/>
                  </a:cubicBezTo>
                  <a:cubicBezTo>
                    <a:pt x="361135" y="1601041"/>
                    <a:pt x="253184" y="1681051"/>
                    <a:pt x="153629" y="1705181"/>
                  </a:cubicBezTo>
                  <a:cubicBezTo>
                    <a:pt x="150031" y="1721691"/>
                    <a:pt x="186015" y="1719151"/>
                    <a:pt x="163225" y="1733121"/>
                  </a:cubicBezTo>
                  <a:cubicBezTo>
                    <a:pt x="97255" y="1749631"/>
                    <a:pt x="90058" y="1786461"/>
                    <a:pt x="24089" y="1802971"/>
                  </a:cubicBezTo>
                  <a:cubicBezTo>
                    <a:pt x="21690" y="1818211"/>
                    <a:pt x="19291" y="1833451"/>
                    <a:pt x="22889" y="1851231"/>
                  </a:cubicBezTo>
                  <a:cubicBezTo>
                    <a:pt x="32485" y="1863931"/>
                    <a:pt x="90058" y="1848691"/>
                    <a:pt x="74466" y="1870281"/>
                  </a:cubicBezTo>
                  <a:cubicBezTo>
                    <a:pt x="39681" y="1882981"/>
                    <a:pt x="-1241" y="1879171"/>
                    <a:pt x="29" y="1914731"/>
                  </a:cubicBezTo>
                  <a:cubicBezTo>
                    <a:pt x="19291" y="1937591"/>
                    <a:pt x="58873" y="1922351"/>
                    <a:pt x="69668" y="1959181"/>
                  </a:cubicBezTo>
                  <a:cubicBezTo>
                    <a:pt x="61272" y="1976961"/>
                    <a:pt x="34884" y="1987121"/>
                    <a:pt x="42080" y="2009981"/>
                  </a:cubicBezTo>
                  <a:cubicBezTo>
                    <a:pt x="98455" y="2008711"/>
                    <a:pt x="148832" y="2020141"/>
                    <a:pt x="207605" y="2016331"/>
                  </a:cubicBezTo>
                  <a:cubicBezTo>
                    <a:pt x="189613" y="2026491"/>
                    <a:pt x="221998" y="2049351"/>
                    <a:pt x="269976" y="2039191"/>
                  </a:cubicBezTo>
                  <a:cubicBezTo>
                    <a:pt x="267577" y="2056971"/>
                    <a:pt x="225597" y="2059511"/>
                    <a:pt x="229195" y="2078561"/>
                  </a:cubicBezTo>
                  <a:cubicBezTo>
                    <a:pt x="298763" y="2064591"/>
                    <a:pt x="317954" y="2036651"/>
                    <a:pt x="382725" y="2026491"/>
                  </a:cubicBezTo>
                  <a:cubicBezTo>
                    <a:pt x="339545" y="2063321"/>
                    <a:pt x="284370" y="2120471"/>
                    <a:pt x="230394" y="2133171"/>
                  </a:cubicBezTo>
                  <a:cubicBezTo>
                    <a:pt x="214802" y="2156031"/>
                    <a:pt x="220799" y="2186511"/>
                    <a:pt x="212403" y="2210641"/>
                  </a:cubicBezTo>
                  <a:cubicBezTo>
                    <a:pt x="198009" y="2205561"/>
                    <a:pt x="199209" y="2285571"/>
                    <a:pt x="236392" y="2304621"/>
                  </a:cubicBezTo>
                  <a:cubicBezTo>
                    <a:pt x="283170" y="2291921"/>
                    <a:pt x="388722" y="2298271"/>
                    <a:pt x="457091" y="2313511"/>
                  </a:cubicBezTo>
                  <a:cubicBezTo>
                    <a:pt x="452293" y="2327481"/>
                    <a:pt x="436700" y="2337641"/>
                    <a:pt x="445096" y="2357961"/>
                  </a:cubicBezTo>
                  <a:cubicBezTo>
                    <a:pt x="467886" y="2366851"/>
                    <a:pt x="523061" y="2316051"/>
                    <a:pt x="545850" y="2335101"/>
                  </a:cubicBezTo>
                  <a:cubicBezTo>
                    <a:pt x="579435" y="2347801"/>
                    <a:pt x="519462" y="2360501"/>
                    <a:pt x="536255" y="2385901"/>
                  </a:cubicBezTo>
                  <a:cubicBezTo>
                    <a:pt x="759353" y="2267791"/>
                    <a:pt x="938071" y="2246201"/>
                    <a:pt x="1164768" y="2189051"/>
                  </a:cubicBezTo>
                  <a:cubicBezTo>
                    <a:pt x="911683" y="2305891"/>
                    <a:pt x="569839" y="2620851"/>
                    <a:pt x="563842" y="2723721"/>
                  </a:cubicBezTo>
                  <a:cubicBezTo>
                    <a:pt x="595028" y="2723721"/>
                    <a:pt x="621416" y="2731341"/>
                    <a:pt x="650203" y="2737691"/>
                  </a:cubicBezTo>
                  <a:cubicBezTo>
                    <a:pt x="640607" y="2764361"/>
                    <a:pt x="626214" y="2789761"/>
                    <a:pt x="623815" y="2818971"/>
                  </a:cubicBezTo>
                  <a:cubicBezTo>
                    <a:pt x="639408" y="2789761"/>
                    <a:pt x="694582" y="2775791"/>
                    <a:pt x="699380" y="2829131"/>
                  </a:cubicBezTo>
                  <a:cubicBezTo>
                    <a:pt x="660998" y="2832941"/>
                    <a:pt x="660998" y="2845641"/>
                    <a:pt x="660998" y="2876121"/>
                  </a:cubicBezTo>
                  <a:cubicBezTo>
                    <a:pt x="700580" y="2881201"/>
                    <a:pt x="761752" y="2844371"/>
                    <a:pt x="780943" y="2883741"/>
                  </a:cubicBezTo>
                  <a:cubicBezTo>
                    <a:pt x="755754" y="2900251"/>
                    <a:pt x="746159" y="2885011"/>
                    <a:pt x="722170" y="2898981"/>
                  </a:cubicBezTo>
                  <a:cubicBezTo>
                    <a:pt x="723369" y="2924381"/>
                    <a:pt x="747358" y="2905331"/>
                    <a:pt x="755754" y="2918031"/>
                  </a:cubicBezTo>
                  <a:cubicBezTo>
                    <a:pt x="686186" y="2948511"/>
                    <a:pt x="689785" y="2959941"/>
                    <a:pt x="666995" y="3000581"/>
                  </a:cubicBezTo>
                  <a:cubicBezTo>
                    <a:pt x="647804" y="2967561"/>
                    <a:pt x="597427" y="3179651"/>
                    <a:pt x="638208" y="3177111"/>
                  </a:cubicBezTo>
                  <a:cubicBezTo>
                    <a:pt x="604623" y="3213941"/>
                    <a:pt x="669394" y="3192351"/>
                    <a:pt x="684987" y="3206321"/>
                  </a:cubicBezTo>
                  <a:cubicBezTo>
                    <a:pt x="670593" y="3232991"/>
                    <a:pt x="702979" y="3240611"/>
                    <a:pt x="706577" y="3268551"/>
                  </a:cubicBezTo>
                  <a:cubicBezTo>
                    <a:pt x="724569" y="3273631"/>
                    <a:pt x="759353" y="3246961"/>
                    <a:pt x="758153" y="3287601"/>
                  </a:cubicBezTo>
                  <a:cubicBezTo>
                    <a:pt x="723369" y="3291411"/>
                    <a:pt x="734164" y="3281251"/>
                    <a:pt x="710175" y="3306651"/>
                  </a:cubicBezTo>
                  <a:cubicBezTo>
                    <a:pt x="701779" y="3297761"/>
                    <a:pt x="683787" y="3288871"/>
                    <a:pt x="665796" y="3307921"/>
                  </a:cubicBezTo>
                  <a:cubicBezTo>
                    <a:pt x="678989" y="3334591"/>
                    <a:pt x="674192" y="3354911"/>
                    <a:pt x="671793" y="3376501"/>
                  </a:cubicBezTo>
                  <a:cubicBezTo>
                    <a:pt x="735364" y="3365071"/>
                    <a:pt x="690984" y="3387931"/>
                    <a:pt x="749757" y="3393011"/>
                  </a:cubicBezTo>
                  <a:cubicBezTo>
                    <a:pt x="767749" y="3415871"/>
                    <a:pt x="741361" y="3422221"/>
                    <a:pt x="737763" y="3437461"/>
                  </a:cubicBezTo>
                  <a:cubicBezTo>
                    <a:pt x="852910" y="3441271"/>
                    <a:pt x="912883" y="3492071"/>
                    <a:pt x="1011238" y="3516201"/>
                  </a:cubicBezTo>
                  <a:cubicBezTo>
                    <a:pt x="1011238" y="3539061"/>
                    <a:pt x="1029229" y="3530171"/>
                    <a:pt x="1031628" y="3547951"/>
                  </a:cubicBezTo>
                  <a:cubicBezTo>
                    <a:pt x="1218743" y="3525091"/>
                    <a:pt x="1342287" y="3546681"/>
                    <a:pt x="1558188" y="3476831"/>
                  </a:cubicBezTo>
                  <a:cubicBezTo>
                    <a:pt x="1531800" y="3451431"/>
                    <a:pt x="1457434" y="3471751"/>
                    <a:pt x="1443040" y="3459051"/>
                  </a:cubicBezTo>
                  <a:cubicBezTo>
                    <a:pt x="1589374" y="3394281"/>
                    <a:pt x="1768092" y="3371421"/>
                    <a:pt x="1943212" y="3334591"/>
                  </a:cubicBezTo>
                  <a:cubicBezTo>
                    <a:pt x="2111135" y="3300301"/>
                    <a:pt x="2276660" y="3311731"/>
                    <a:pt x="2442184" y="3234261"/>
                  </a:cubicBezTo>
                  <a:cubicBezTo>
                    <a:pt x="2481766" y="3250771"/>
                    <a:pt x="2512952" y="3219021"/>
                    <a:pt x="2550135" y="3207591"/>
                  </a:cubicBezTo>
                  <a:cubicBezTo>
                    <a:pt x="2744446" y="3145361"/>
                    <a:pt x="2991533" y="3095831"/>
                    <a:pt x="3183446" y="3079321"/>
                  </a:cubicBezTo>
                  <a:cubicBezTo>
                    <a:pt x="3217030" y="3076781"/>
                    <a:pt x="3255413" y="3056461"/>
                    <a:pt x="3271006" y="3045031"/>
                  </a:cubicBezTo>
                  <a:cubicBezTo>
                    <a:pt x="3333377" y="3055191"/>
                    <a:pt x="3441328" y="3012011"/>
                    <a:pt x="3497702" y="2995501"/>
                  </a:cubicBezTo>
                  <a:cubicBezTo>
                    <a:pt x="3495303" y="2984071"/>
                    <a:pt x="3485707" y="2971371"/>
                    <a:pt x="3496502" y="2965021"/>
                  </a:cubicBezTo>
                  <a:cubicBezTo>
                    <a:pt x="3574467" y="2945971"/>
                    <a:pt x="3684816" y="2925651"/>
                    <a:pt x="3756784" y="2879931"/>
                  </a:cubicBezTo>
                  <a:cubicBezTo>
                    <a:pt x="3747188" y="2874851"/>
                    <a:pt x="3726797" y="2888821"/>
                    <a:pt x="3725598" y="2868501"/>
                  </a:cubicBezTo>
                  <a:cubicBezTo>
                    <a:pt x="3793967" y="2850721"/>
                    <a:pt x="3877928" y="2843101"/>
                    <a:pt x="3942699" y="2815161"/>
                  </a:cubicBezTo>
                  <a:cubicBezTo>
                    <a:pt x="3929505" y="2812621"/>
                    <a:pt x="3915111" y="2812621"/>
                    <a:pt x="3903117" y="2806271"/>
                  </a:cubicBezTo>
                  <a:cubicBezTo>
                    <a:pt x="3983480" y="2741501"/>
                    <a:pt x="4017065" y="2709751"/>
                    <a:pt x="4127414" y="2695781"/>
                  </a:cubicBezTo>
                  <a:cubicBezTo>
                    <a:pt x="4119018" y="2657681"/>
                    <a:pt x="4144207" y="2633551"/>
                    <a:pt x="4200581" y="2619581"/>
                  </a:cubicBezTo>
                  <a:cubicBezTo>
                    <a:pt x="4216174" y="2596721"/>
                    <a:pt x="4168195" y="2605611"/>
                    <a:pt x="4186187" y="2577671"/>
                  </a:cubicBezTo>
                  <a:cubicBezTo>
                    <a:pt x="4386496" y="2549731"/>
                    <a:pt x="4441671" y="2359231"/>
                    <a:pt x="4534029" y="2252551"/>
                  </a:cubicBezTo>
                  <a:cubicBezTo>
                    <a:pt x="4537627" y="2248741"/>
                    <a:pt x="4553220" y="2238581"/>
                    <a:pt x="4555619" y="2236041"/>
                  </a:cubicBezTo>
                  <a:cubicBezTo>
                    <a:pt x="4682761" y="2154761"/>
                    <a:pt x="4839889" y="2143331"/>
                    <a:pt x="4937045" y="2031571"/>
                  </a:cubicBezTo>
                  <a:cubicBezTo>
                    <a:pt x="4974228" y="1946481"/>
                    <a:pt x="5072583" y="1838531"/>
                    <a:pt x="4963433" y="1768681"/>
                  </a:cubicBezTo>
                  <a:cubicBezTo>
                    <a:pt x="4975427" y="1750901"/>
                    <a:pt x="4969430" y="1726771"/>
                    <a:pt x="4957435" y="1700101"/>
                  </a:cubicBezTo>
                  <a:cubicBezTo>
                    <a:pt x="4908258" y="1714071"/>
                    <a:pt x="4681561" y="1667081"/>
                    <a:pt x="4631184" y="1645491"/>
                  </a:cubicBezTo>
                  <a:cubicBezTo>
                    <a:pt x="4641979" y="1618821"/>
                    <a:pt x="4619190" y="1592151"/>
                    <a:pt x="4625187" y="1576911"/>
                  </a:cubicBezTo>
                  <a:cubicBezTo>
                    <a:pt x="4671965" y="1574371"/>
                    <a:pt x="4685160" y="1555321"/>
                    <a:pt x="4712747" y="1543891"/>
                  </a:cubicBezTo>
                  <a:close/>
                </a:path>
              </a:pathLst>
            </a:custGeom>
            <a:blipFill>
              <a:blip r:embed="rId2"/>
              <a:stretch>
                <a:fillRect l="-12253" t="-6004" r="-16127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>
            <a:off x="9863247" y="1261614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002823" y="1359644"/>
            <a:ext cx="279152" cy="279152"/>
          </a:xfrm>
          <a:custGeom>
            <a:avLst/>
            <a:gdLst/>
            <a:ahLst/>
            <a:cxnLst/>
            <a:rect l="l" t="t" r="r" b="b"/>
            <a:pathLst>
              <a:path w="279152" h="279152">
                <a:moveTo>
                  <a:pt x="0" y="0"/>
                </a:moveTo>
                <a:lnTo>
                  <a:pt x="279152" y="0"/>
                </a:lnTo>
                <a:lnTo>
                  <a:pt x="279152" y="279152"/>
                </a:lnTo>
                <a:lnTo>
                  <a:pt x="0" y="2791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798410" y="677990"/>
            <a:ext cx="2434007" cy="216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8"/>
              </a:lnSpc>
            </a:pPr>
            <a:r>
              <a:rPr lang="en-US" sz="1400" b="1">
                <a:solidFill>
                  <a:srgbClr val="051838"/>
                </a:solidFill>
                <a:latin typeface="Oswald Bold"/>
                <a:ea typeface="Oswald Bold"/>
                <a:cs typeface="Oswald Bold"/>
                <a:sym typeface="Oswald Bold"/>
              </a:rPr>
              <a:t>PROGRAMME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82136" y="714611"/>
            <a:ext cx="2639549" cy="6402693"/>
            <a:chOff x="0" y="0"/>
            <a:chExt cx="3519399" cy="8536924"/>
          </a:xfrm>
        </p:grpSpPr>
        <p:sp>
          <p:nvSpPr>
            <p:cNvPr id="17" name="TextBox 17"/>
            <p:cNvSpPr txBox="1"/>
            <p:nvPr/>
          </p:nvSpPr>
          <p:spPr>
            <a:xfrm>
              <a:off x="10699" y="4788503"/>
              <a:ext cx="2639179" cy="247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00"/>
                </a:lnSpc>
              </a:pPr>
              <a:r>
                <a:rPr lang="en-US" sz="1400" b="1">
                  <a:solidFill>
                    <a:srgbClr val="05183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OBJECTIFS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699" y="380157"/>
              <a:ext cx="3420914" cy="1527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0"/>
                </a:lnSpc>
              </a:pPr>
              <a:r>
                <a:rPr lang="en-US" sz="750" b="1">
                  <a:solidFill>
                    <a:srgbClr val="2D2D2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Étude de cas : </a:t>
              </a:r>
            </a:p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Les Grands Ensembles d’Alger (1950–1980)</a:t>
              </a:r>
            </a:p>
            <a:p>
              <a:pPr algn="l">
                <a:lnSpc>
                  <a:spcPts val="1050"/>
                </a:lnSpc>
              </a:pPr>
              <a:r>
                <a:rPr lang="en-US" sz="750" b="1">
                  <a:solidFill>
                    <a:srgbClr val="2D2D2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Contexte : </a:t>
              </a:r>
            </a:p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Recherche doctorale de Mme Khelil Cherfi Khadidja</a:t>
              </a:r>
            </a:p>
            <a:p>
              <a:pPr algn="l">
                <a:lnSpc>
                  <a:spcPts val="1050"/>
                </a:lnSpc>
              </a:pPr>
              <a:r>
                <a:rPr lang="en-US" sz="750" b="1">
                  <a:solidFill>
                    <a:srgbClr val="2D2D2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Organisation : </a:t>
              </a:r>
            </a:p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Dr Merzelkad Rym et Mme Khelil Cherfi Khadidja</a:t>
              </a:r>
            </a:p>
            <a:p>
              <a:pPr algn="l">
                <a:lnSpc>
                  <a:spcPts val="1050"/>
                </a:lnSpc>
              </a:pPr>
              <a:r>
                <a:rPr lang="en-US" sz="750" b="1">
                  <a:solidFill>
                    <a:srgbClr val="2D2D2D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Durée :</a:t>
              </a:r>
            </a:p>
            <a:p>
              <a:pPr algn="l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 Atelier intensif d’une journée</a:t>
              </a:r>
            </a:p>
            <a:p>
              <a:pPr algn="l">
                <a:lnSpc>
                  <a:spcPts val="1050"/>
                </a:lnSpc>
                <a:spcBef>
                  <a:spcPct val="0"/>
                </a:spcBef>
              </a:pPr>
              <a:endParaRPr lang="en-US" sz="75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699" y="1707287"/>
              <a:ext cx="3245342" cy="30526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  Les grands ensembles d’Alger, hérités de la fin de la période coloniale et des programmes d’habitat de masse post-indépendance, ont été construits selon des standards minimaux. Les ensembles coloniaux visaient à contrôler les populations en voie d’urbanisation, tandis que l’habitat post-indépendance cherchait avant tout à répondre à l’urgence de la pénurie, sans créer de véritables centralités urbaines intégrées.</a:t>
              </a:r>
            </a:p>
            <a:p>
              <a:pPr algn="just">
                <a:lnSpc>
                  <a:spcPts val="1050"/>
                </a:lnSpc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 Ainsi, beaucoup de ces ensembles restent aujourd’hui sous-équipés, spatialement ségrégués, économiquement dépendants et socialement fragmentés.</a:t>
              </a:r>
            </a:p>
            <a:p>
              <a:pPr algn="just">
                <a:lnSpc>
                  <a:spcPts val="1050"/>
                </a:lnSpc>
                <a:spcBef>
                  <a:spcPct val="0"/>
                </a:spcBef>
              </a:pPr>
              <a:r>
                <a:rPr lang="en-US" sz="750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 Dans un contexte de transition d’Alger vers une métropole multipolaire, ces quartiers peuvent devenir des pôles socio-économiques actifs plutôt que de simples zones résidentielles périphériques.</a:t>
              </a:r>
            </a:p>
            <a:p>
              <a:pPr algn="just">
                <a:lnSpc>
                  <a:spcPts val="1050"/>
                </a:lnSpc>
                <a:spcBef>
                  <a:spcPct val="0"/>
                </a:spcBef>
              </a:pPr>
              <a:endParaRPr lang="en-US" sz="75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9184" y="28575"/>
              <a:ext cx="3410215" cy="2475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03"/>
                </a:lnSpc>
              </a:pPr>
              <a:r>
                <a:rPr lang="en-US" sz="1403" b="1">
                  <a:solidFill>
                    <a:srgbClr val="051838"/>
                  </a:solidFill>
                  <a:latin typeface="Oswald Bold"/>
                  <a:ea typeface="Oswald Bold"/>
                  <a:cs typeface="Oswald Bold"/>
                  <a:sym typeface="Oswald Bold"/>
                </a:rPr>
                <a:t>CONTEXTE &amp; JUSTIFICATION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5134366"/>
              <a:ext cx="3256042" cy="3402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162538" lvl="1" indent="-81269" algn="just">
                <a:lnSpc>
                  <a:spcPts val="1053"/>
                </a:lnSpc>
                <a:buFont typeface="Arial"/>
                <a:buChar char="•"/>
              </a:pPr>
              <a:r>
                <a:rPr lang="en-US" sz="752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Diagnostiquer les blocages structurels : Identifier les frictions de mobilité et les fuites économiques qui empêchent l’émergence d’une centralité.</a:t>
              </a:r>
            </a:p>
            <a:p>
              <a:pPr algn="just">
                <a:lnSpc>
                  <a:spcPts val="1053"/>
                </a:lnSpc>
              </a:pPr>
              <a:endParaRPr lang="en-US" sz="752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62538" lvl="1" indent="-81269" algn="just">
                <a:lnSpc>
                  <a:spcPts val="1053"/>
                </a:lnSpc>
                <a:buFont typeface="Arial"/>
                <a:buChar char="•"/>
              </a:pPr>
              <a:r>
                <a:rPr lang="en-US" sz="752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Analyser les interactions systémiques :  Comprendre comment les flux piétons influencent la vitalité commerciale et comment les macro- et micro-centralités renforcent les dynamiques de mobilité.</a:t>
              </a:r>
            </a:p>
            <a:p>
              <a:pPr algn="just">
                <a:lnSpc>
                  <a:spcPts val="1053"/>
                </a:lnSpc>
              </a:pPr>
              <a:endParaRPr lang="en-US" sz="752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62538" lvl="1" indent="-81269" algn="just">
                <a:lnSpc>
                  <a:spcPts val="1053"/>
                </a:lnSpc>
                <a:buFont typeface="Arial"/>
                <a:buChar char="•"/>
              </a:pPr>
              <a:r>
                <a:rPr lang="en-US" sz="752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Valider les scénarios : Évaluer l’efficacité des interventions déjà simulées par des modèles basés sur agents (Agent-Based Modeling).</a:t>
              </a:r>
            </a:p>
            <a:p>
              <a:pPr algn="just">
                <a:lnSpc>
                  <a:spcPts val="1053"/>
                </a:lnSpc>
              </a:pPr>
              <a:endParaRPr lang="en-US" sz="752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162538" lvl="1" indent="-81269" algn="just">
                <a:lnSpc>
                  <a:spcPts val="1053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752">
                  <a:solidFill>
                    <a:srgbClr val="2D2D2D"/>
                  </a:solidFill>
                  <a:latin typeface="Poppins"/>
                  <a:ea typeface="Poppins"/>
                  <a:cs typeface="Poppins"/>
                  <a:sym typeface="Poppins"/>
                </a:rPr>
                <a:t>Co-développer des solutions : Élaborer des solutions prospectives individuelles (court, moyen et long terme) en tenant compte des contraintes urbaines.</a:t>
              </a:r>
            </a:p>
            <a:p>
              <a:pPr algn="just">
                <a:lnSpc>
                  <a:spcPts val="1053"/>
                </a:lnSpc>
                <a:spcBef>
                  <a:spcPct val="0"/>
                </a:spcBef>
              </a:pPr>
              <a:endParaRPr lang="en-US" sz="752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3798410" y="1009463"/>
            <a:ext cx="2442031" cy="605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53"/>
              </a:lnSpc>
            </a:pPr>
            <a:r>
              <a:rPr lang="en-US" sz="752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9:00 – 09:45 | </a:t>
            </a:r>
            <a:r>
              <a:rPr lang="en-US" sz="752" b="1" u="sng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Ouverture</a:t>
            </a:r>
            <a:endParaRPr lang="en-US" sz="752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Discours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d’ouverture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– Dr.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Mahindad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Naima,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Directrice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Institut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d’Architecture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d’Urbanisme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, Université de Blida 1</a:t>
            </a: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Allocution de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bienvenue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– Prof.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Foufa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Abdessamed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Amina,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Directrice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Laboratoire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ETAP</a:t>
            </a: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Présentation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de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l’axe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de recherche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– Dr.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Merzelkad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Rym, Directeur de recherche</a:t>
            </a:r>
          </a:p>
          <a:p>
            <a:pPr marL="81269" lvl="1" algn="just">
              <a:lnSpc>
                <a:spcPts val="1053"/>
              </a:lnSpc>
            </a:pPr>
            <a:endParaRPr lang="en-US" sz="752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3"/>
              </a:lnSpc>
            </a:pPr>
            <a:r>
              <a:rPr lang="en-US" sz="752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09:45 – 09:50 | Pause-café</a:t>
            </a:r>
          </a:p>
          <a:p>
            <a:pPr algn="just">
              <a:lnSpc>
                <a:spcPts val="1053"/>
              </a:lnSpc>
            </a:pPr>
            <a:endParaRPr lang="en-US" sz="752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1053"/>
              </a:lnSpc>
            </a:pPr>
            <a:r>
              <a:rPr lang="en-US" sz="752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09:50 – 13:00 | Atelier </a:t>
            </a:r>
            <a:r>
              <a:rPr lang="en-US" sz="752" b="1" u="sng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d’enquête</a:t>
            </a:r>
            <a:r>
              <a:rPr lang="en-US" sz="752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– Tables rondes</a:t>
            </a: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09:50 – 10:00 |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Présentation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introductive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Mme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Khelil Cherfi Khadidja,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Doctorante</a:t>
            </a:r>
            <a:endParaRPr lang="en-US" sz="752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10:00 – 11:00 | Rounds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d’enquête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: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discussions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groupe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collecte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 données et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synthèse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des points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clés</a:t>
            </a:r>
            <a:endParaRPr lang="en-US" sz="752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1053"/>
              </a:lnSpc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Si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vous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avez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du temps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supplémentaire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n’avez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pas encore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complété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le questionnaire,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veuillez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le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remplir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via le QR code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fourni</a:t>
            </a:r>
            <a:endParaRPr lang="en-US" sz="752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11:00 – 12:00 |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Cartographie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752" b="1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émotionnelle</a:t>
            </a:r>
            <a:r>
              <a:rPr lang="en-US" sz="752" b="1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 :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traduction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résultats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en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cartographie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perceptuelle</a:t>
            </a:r>
            <a:endParaRPr lang="en-US" sz="752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12:00 – 13:00 | Planification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stratégique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: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élaboration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 plans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d’action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définition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des interventions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prioritaires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feuille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 route (court, moyen et long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terme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algn="just">
              <a:lnSpc>
                <a:spcPts val="1053"/>
              </a:lnSpc>
            </a:pPr>
            <a:r>
              <a:rPr lang="en-US" sz="752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13:00 – 14:00 | </a:t>
            </a:r>
            <a:r>
              <a:rPr lang="en-US" sz="752" b="1" u="sng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Déjeune</a:t>
            </a:r>
            <a:endParaRPr lang="en-US" sz="752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1053"/>
              </a:lnSpc>
            </a:pPr>
            <a:endParaRPr lang="en-US" sz="752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just">
              <a:lnSpc>
                <a:spcPts val="1053"/>
              </a:lnSpc>
            </a:pPr>
            <a:r>
              <a:rPr lang="en-US" sz="752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14:00 – 15:15 | Développement </a:t>
            </a:r>
            <a:r>
              <a:rPr lang="en-US" sz="752" b="1" u="sng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stratégique</a:t>
            </a:r>
            <a:endParaRPr lang="en-US" sz="752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14:00 – 14:15 |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Présentation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l’étude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cas</a:t>
            </a:r>
            <a:endParaRPr lang="en-US" sz="752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14:15 – 15:15 | Atelier de planification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stratégique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: actions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basées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sur SWOT, interventions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prioritaires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et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feuille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 route</a:t>
            </a:r>
          </a:p>
          <a:p>
            <a:pPr algn="just">
              <a:lnSpc>
                <a:spcPts val="1053"/>
              </a:lnSpc>
            </a:pPr>
            <a:r>
              <a:rPr lang="en-US" sz="752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15:15 – 16:15 | Séance </a:t>
            </a:r>
            <a:r>
              <a:rPr lang="en-US" sz="752" b="1" u="sng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plénière</a:t>
            </a:r>
            <a:endParaRPr lang="en-US" sz="752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Présentations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groupes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(7 minutes par table)</a:t>
            </a: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Discussion et questions-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réponses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(3 minutes)</a:t>
            </a:r>
          </a:p>
          <a:p>
            <a:pPr algn="just">
              <a:lnSpc>
                <a:spcPts val="1053"/>
              </a:lnSpc>
            </a:pPr>
            <a:r>
              <a:rPr lang="en-US" sz="752" b="1" u="sng" dirty="0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16:15 – 16:30 | </a:t>
            </a:r>
            <a:r>
              <a:rPr lang="en-US" sz="752" b="1" u="sng" dirty="0" err="1">
                <a:solidFill>
                  <a:srgbClr val="2D2D2D"/>
                </a:solidFill>
                <a:latin typeface="Poppins Bold"/>
                <a:ea typeface="Poppins Bold"/>
                <a:cs typeface="Poppins Bold"/>
                <a:sym typeface="Poppins Bold"/>
              </a:rPr>
              <a:t>Clôture</a:t>
            </a:r>
            <a:endParaRPr lang="en-US" sz="752" b="1" u="sng" dirty="0">
              <a:solidFill>
                <a:srgbClr val="2D2D2D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Conclusion et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synthèse</a:t>
            </a:r>
            <a:endParaRPr lang="en-US" sz="752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Remise des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certificats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 participation</a:t>
            </a:r>
          </a:p>
          <a:p>
            <a:pPr marL="162538" lvl="1" indent="-81269" algn="just">
              <a:lnSpc>
                <a:spcPts val="1053"/>
              </a:lnSpc>
              <a:buFont typeface="Arial"/>
              <a:buChar char="•"/>
            </a:pP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Clôture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officielle</a:t>
            </a:r>
            <a:r>
              <a:rPr lang="en-US" sz="752" dirty="0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 de </a:t>
            </a:r>
            <a:r>
              <a:rPr lang="en-US" sz="752" dirty="0" err="1">
                <a:solidFill>
                  <a:srgbClr val="2D2D2D"/>
                </a:solidFill>
                <a:latin typeface="Poppins"/>
                <a:ea typeface="Poppins"/>
                <a:cs typeface="Poppins"/>
                <a:sym typeface="Poppins"/>
              </a:rPr>
              <a:t>l’atelie</a:t>
            </a:r>
            <a:endParaRPr lang="en-US" sz="752" dirty="0">
              <a:solidFill>
                <a:srgbClr val="2D2D2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8127854" y="1811486"/>
            <a:ext cx="1694105" cy="2194173"/>
          </a:xfrm>
          <a:custGeom>
            <a:avLst/>
            <a:gdLst/>
            <a:ahLst/>
            <a:cxnLst/>
            <a:rect l="l" t="t" r="r" b="b"/>
            <a:pathLst>
              <a:path w="1694105" h="2194173">
                <a:moveTo>
                  <a:pt x="0" y="0"/>
                </a:moveTo>
                <a:lnTo>
                  <a:pt x="1694105" y="0"/>
                </a:lnTo>
                <a:lnTo>
                  <a:pt x="1694105" y="2194173"/>
                </a:lnTo>
                <a:lnTo>
                  <a:pt x="0" y="2194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1448" t="-2026" r="-12474" b="-4432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8127854" y="697040"/>
            <a:ext cx="1694105" cy="1475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 vous avez du temps supplémentaire et que vous n’avez pas encore rempli le questionnaire, veuillez vous assurer de le compléter en utilisant le QR code fourni.</a:t>
            </a:r>
          </a:p>
          <a:p>
            <a:pPr algn="ctr">
              <a:lnSpc>
                <a:spcPts val="106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06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06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1060"/>
              </a:lnSpc>
              <a:spcBef>
                <a:spcPct val="0"/>
              </a:spcBef>
            </a:pPr>
            <a:endParaRPr lang="en-US" sz="1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1542</Words>
  <Application>Microsoft Office PowerPoint</Application>
  <PresentationFormat>Personnalisé</PresentationFormat>
  <Paragraphs>202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3" baseType="lpstr">
      <vt:lpstr>Poppins Bold</vt:lpstr>
      <vt:lpstr>Arial</vt:lpstr>
      <vt:lpstr>Calibri</vt:lpstr>
      <vt:lpstr>Open Sans Bold</vt:lpstr>
      <vt:lpstr>Poppins</vt:lpstr>
      <vt:lpstr>Poppins Bold Italics</vt:lpstr>
      <vt:lpstr>Oswald Bold</vt:lpstr>
      <vt:lpstr>Open Sauce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Modern Architecture Company Trifold Brochure</dc:title>
  <dc:creator>pc</dc:creator>
  <cp:lastModifiedBy>snis archi</cp:lastModifiedBy>
  <cp:revision>2</cp:revision>
  <dcterms:created xsi:type="dcterms:W3CDTF">2006-08-16T00:00:00Z</dcterms:created>
  <dcterms:modified xsi:type="dcterms:W3CDTF">2025-12-15T15:21:40Z</dcterms:modified>
  <dc:identifier>DAG6pDe2LKU</dc:identifier>
</cp:coreProperties>
</file>